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62" r:id="rId2"/>
    <p:sldId id="355" r:id="rId3"/>
    <p:sldId id="360" r:id="rId4"/>
    <p:sldId id="357" r:id="rId5"/>
    <p:sldId id="377" r:id="rId6"/>
    <p:sldId id="374" r:id="rId7"/>
    <p:sldId id="375" r:id="rId8"/>
    <p:sldId id="376" r:id="rId9"/>
    <p:sldId id="363" r:id="rId10"/>
    <p:sldId id="364" r:id="rId11"/>
    <p:sldId id="3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6ED4"/>
    <a:srgbClr val="A568D2"/>
    <a:srgbClr val="FFFF00"/>
    <a:srgbClr val="E64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8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648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482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1787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0343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132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0426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3809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891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088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820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80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74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138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859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839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742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B8BC-3527-4DB1-AAFB-A819747052AE}" type="datetimeFigureOut">
              <a:rPr lang="el-GR" smtClean="0"/>
              <a:t>16/10/2024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93102D8-66FD-4C9E-947C-AB285DB35A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190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323528" y="147928"/>
            <a:ext cx="8496944" cy="1336855"/>
          </a:xfrm>
          <a:prstGeom prst="roundRect">
            <a:avLst/>
          </a:prstGeom>
          <a:solidFill>
            <a:srgbClr val="7030A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ΟΔΟΝΤΙΑΤΡΙΚΟΣ ΣΥΛΛΟΓΟΣ ΠΕΙΡΑΙΩΣ</a:t>
            </a:r>
          </a:p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ΣΕΞΟΥΑΛΙΚΩΣ ΜΕΤΑΔΙΔΟΜΕΝΑ ΝΟΣΗΜΑΤΑ  (ΣΜΝ) </a:t>
            </a:r>
          </a:p>
          <a:p>
            <a:pPr algn="ctr"/>
            <a:r>
              <a:rPr lang="el-G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ΚΑΙ ΣΤΟΜΑΤΙΚΗ ΥΓΕΙΑ</a:t>
            </a:r>
          </a:p>
        </p:txBody>
      </p:sp>
      <p:pic>
        <p:nvPicPr>
          <p:cNvPr id="7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48" y="5589239"/>
            <a:ext cx="854271" cy="854271"/>
          </a:xfrm>
          <a:prstGeom prst="rect">
            <a:avLst/>
          </a:prstGeom>
          <a:ln w="63500">
            <a:solidFill>
              <a:srgbClr val="002060"/>
            </a:solidFill>
          </a:ln>
        </p:spPr>
      </p:pic>
      <p:sp>
        <p:nvSpPr>
          <p:cNvPr id="9" name="Στρογγυλεμένο ορθογώνιο 9"/>
          <p:cNvSpPr/>
          <p:nvPr/>
        </p:nvSpPr>
        <p:spPr>
          <a:xfrm>
            <a:off x="1655676" y="5949280"/>
            <a:ext cx="1656184" cy="353210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FF00"/>
                </a:solidFill>
              </a:rPr>
              <a:t>www.osp.gr</a:t>
            </a:r>
            <a:endParaRPr lang="el-GR" sz="2000" b="1" dirty="0">
              <a:solidFill>
                <a:schemeClr val="bg1"/>
              </a:solidFill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07CB10B-9931-79A2-3C20-1062A3A69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021429"/>
            <a:ext cx="4607230" cy="29523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 prst="relaxedInset"/>
          </a:sp3d>
        </p:spPr>
      </p:pic>
    </p:spTree>
    <p:extLst>
      <p:ext uri="{BB962C8B-B14F-4D97-AF65-F5344CB8AC3E}">
        <p14:creationId xmlns:p14="http://schemas.microsoft.com/office/powerpoint/2010/main" val="234256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030A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9" name="Στρογγυλεμένο ορθογώνιο 9"/>
          <p:cNvSpPr/>
          <p:nvPr/>
        </p:nvSpPr>
        <p:spPr>
          <a:xfrm>
            <a:off x="1403648" y="6021288"/>
            <a:ext cx="6408712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79512" y="1808820"/>
            <a:ext cx="91440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dirty="0"/>
          </a:p>
        </p:txBody>
      </p:sp>
      <p:pic>
        <p:nvPicPr>
          <p:cNvPr id="8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861048"/>
            <a:ext cx="1803873" cy="1803873"/>
          </a:xfrm>
          <a:prstGeom prst="rect">
            <a:avLst/>
          </a:prstGeom>
          <a:ln w="63500">
            <a:noFill/>
          </a:ln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B9826546-323A-1CD4-D968-3F03683C6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51778"/>
            <a:ext cx="2664296" cy="255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801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53DA62-7D63-D56F-7EA3-DD1B6B4A1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FE93D76-0C40-EEB4-0B95-69E9F6F19DAA}"/>
              </a:ext>
            </a:extLst>
          </p:cNvPr>
          <p:cNvSpPr/>
          <p:nvPr/>
        </p:nvSpPr>
        <p:spPr>
          <a:xfrm>
            <a:off x="0" y="0"/>
            <a:ext cx="9144000" cy="6876104"/>
          </a:xfrm>
          <a:prstGeom prst="rect">
            <a:avLst/>
          </a:prstGeom>
          <a:solidFill>
            <a:srgbClr val="7030A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ΕΝΔΕΙΚΤΙΚΗ ΒΙΒΛΙΟΓΡΑΦΙΑ- ΠΗΓΕΣ</a:t>
            </a:r>
            <a:r>
              <a:rPr 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endParaRPr lang="el-GR" sz="1050" b="0" i="0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algn="l"/>
            <a:endParaRPr lang="el-GR" sz="1050" b="0" i="0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l-GR" sz="1050" b="0" i="0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l-GR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ΕΟΔΥ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U.S.A CENTERS FOR DISEASE CONTROL AND PREVENTION</a:t>
            </a:r>
            <a:endParaRPr lang="el-GR" sz="105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bg1"/>
                </a:solidFill>
                <a:latin typeface="Times New Roman" panose="02020603050405020304" pitchFamily="18" charset="0"/>
              </a:rPr>
              <a:t>UF UNIVERSITY OF FLORIDA</a:t>
            </a:r>
            <a:endParaRPr lang="en-US" sz="1050" b="0" i="0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5DD05A80-1121-1B15-10C7-A59A388D606A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5646A825-DCE0-F271-59C1-B710F4677D89}"/>
              </a:ext>
            </a:extLst>
          </p:cNvPr>
          <p:cNvSpPr/>
          <p:nvPr/>
        </p:nvSpPr>
        <p:spPr>
          <a:xfrm>
            <a:off x="1403648" y="6021288"/>
            <a:ext cx="6408712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0080CE-5C3B-C84E-46BE-A4BE79092BE9}"/>
              </a:ext>
            </a:extLst>
          </p:cNvPr>
          <p:cNvSpPr/>
          <p:nvPr/>
        </p:nvSpPr>
        <p:spPr>
          <a:xfrm>
            <a:off x="-179512" y="1808820"/>
            <a:ext cx="91440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720638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2E0DFB-2784-A489-BC47-4564330E2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E1C1D3C-1A53-FB26-81D5-1458C6B56A4D}"/>
              </a:ext>
            </a:extLst>
          </p:cNvPr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C2BC9045-D357-B732-FB05-A156D01F3A73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73FD99B4-6AC1-970B-0F54-3222DD75CD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89" y="5877272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6E8FA99A-9EFD-D7DE-D024-E872601B4DBE}"/>
              </a:ext>
            </a:extLst>
          </p:cNvPr>
          <p:cNvSpPr/>
          <p:nvPr/>
        </p:nvSpPr>
        <p:spPr>
          <a:xfrm>
            <a:off x="1403648" y="6021288"/>
            <a:ext cx="2952328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C33532-DEA8-C3D1-1A72-6BAED0B56E18}"/>
              </a:ext>
            </a:extLst>
          </p:cNvPr>
          <p:cNvSpPr/>
          <p:nvPr/>
        </p:nvSpPr>
        <p:spPr>
          <a:xfrm>
            <a:off x="0" y="476672"/>
            <a:ext cx="9144000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C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ΠΟΙΑ ΣΧΕΣΗ ΕΧΕΙ Η ΣΤΟΜΑΤΙΚΗ ΚΟΙΛΟΤΗΤΑ ΜΕ ΤΑ </a:t>
            </a:r>
          </a:p>
          <a:p>
            <a:pPr algn="ctr"/>
            <a:r>
              <a:rPr lang="el-GR" b="1" dirty="0">
                <a:solidFill>
                  <a:srgbClr val="FFC000"/>
                </a:solidFill>
                <a:latin typeface="Trebuchet MS" panose="020B0603020202020204" pitchFamily="34" charset="0"/>
                <a:cs typeface="Calibri" panose="020F0502020204030204" pitchFamily="34" charset="0"/>
              </a:rPr>
              <a:t>ΣΕΞΟΥΑΛΙΚΩΣ ΜΕΤΑΔΙΔΟΜΕΝΑ ΝΟΣΗΜΑΤΑ?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BAFB6D2-BBE7-4DE9-AC88-A92DFCFA37B5}"/>
              </a:ext>
            </a:extLst>
          </p:cNvPr>
          <p:cNvSpPr/>
          <p:nvPr/>
        </p:nvSpPr>
        <p:spPr>
          <a:xfrm>
            <a:off x="107504" y="2492896"/>
            <a:ext cx="914400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4FEB7649-FCE9-EAF8-A22D-640B623960B6}"/>
              </a:ext>
            </a:extLst>
          </p:cNvPr>
          <p:cNvSpPr txBox="1">
            <a:spLocks/>
          </p:cNvSpPr>
          <p:nvPr/>
        </p:nvSpPr>
        <p:spPr>
          <a:xfrm>
            <a:off x="2340080" y="3331244"/>
            <a:ext cx="4620609" cy="2546028"/>
          </a:xfrm>
          <a:prstGeom prst="rect">
            <a:avLst/>
          </a:prstGeom>
          <a:solidFill>
            <a:srgbClr val="F5C7EC"/>
          </a:solidFill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1400" b="1" dirty="0">
                <a:solidFill>
                  <a:srgbClr val="002060"/>
                </a:solidFill>
              </a:rPr>
              <a:t>      </a:t>
            </a:r>
            <a:br>
              <a:rPr lang="el-GR" sz="1400" b="1" dirty="0">
                <a:solidFill>
                  <a:srgbClr val="002060"/>
                </a:solidFill>
              </a:rPr>
            </a:br>
            <a:br>
              <a:rPr lang="el-GR" sz="1400" b="1" dirty="0">
                <a:solidFill>
                  <a:srgbClr val="002060"/>
                </a:solidFill>
              </a:rPr>
            </a:br>
            <a:r>
              <a:rPr lang="el-GR" sz="1400" b="1" dirty="0">
                <a:solidFill>
                  <a:srgbClr val="002060"/>
                </a:solidFill>
              </a:rPr>
              <a:t>         </a:t>
            </a:r>
            <a:br>
              <a:rPr lang="el-GR" sz="1400" b="1" dirty="0">
                <a:solidFill>
                  <a:srgbClr val="002060"/>
                </a:solidFill>
              </a:rPr>
            </a:br>
            <a:br>
              <a:rPr lang="el-GR" sz="1400" b="1" dirty="0">
                <a:solidFill>
                  <a:srgbClr val="002060"/>
                </a:solidFill>
              </a:rPr>
            </a:br>
            <a:r>
              <a:rPr lang="el-GR" sz="1400" b="1" dirty="0">
                <a:solidFill>
                  <a:srgbClr val="002060"/>
                </a:solidFill>
              </a:rPr>
              <a:t>       </a:t>
            </a:r>
          </a:p>
          <a:p>
            <a:r>
              <a:rPr lang="el-GR" sz="1400" b="1" dirty="0">
                <a:solidFill>
                  <a:srgbClr val="002060"/>
                </a:solidFill>
              </a:rPr>
              <a:t>                ΣΤΟΜΑ                ΓΕΝΝΗΤΙΚΑ ΟΡΓΑΝΑ    </a:t>
            </a:r>
            <a:br>
              <a:rPr lang="el-GR" sz="1400" b="1" dirty="0">
                <a:solidFill>
                  <a:srgbClr val="B4DBE0"/>
                </a:solidFill>
              </a:rPr>
            </a:br>
            <a:br>
              <a:rPr lang="el-GR" sz="1400" b="1" dirty="0">
                <a:solidFill>
                  <a:srgbClr val="B4DBE0"/>
                </a:solidFill>
              </a:rPr>
            </a:br>
            <a:r>
              <a:rPr lang="el-GR" sz="1200" b="1" dirty="0">
                <a:solidFill>
                  <a:srgbClr val="002060"/>
                </a:solidFill>
              </a:rPr>
              <a:t>       </a:t>
            </a:r>
            <a:br>
              <a:rPr lang="el-GR" sz="1200" b="1" dirty="0">
                <a:solidFill>
                  <a:srgbClr val="002060"/>
                </a:solidFill>
              </a:rPr>
            </a:br>
            <a:br>
              <a:rPr lang="el-GR" sz="1200" b="1" dirty="0">
                <a:solidFill>
                  <a:srgbClr val="002060"/>
                </a:solidFill>
              </a:rPr>
            </a:br>
            <a:r>
              <a:rPr lang="el-GR" sz="1200" b="1" dirty="0">
                <a:solidFill>
                  <a:srgbClr val="002060"/>
                </a:solidFill>
              </a:rPr>
              <a:t>      </a:t>
            </a:r>
            <a:br>
              <a:rPr lang="el-GR" sz="459" dirty="0">
                <a:solidFill>
                  <a:srgbClr val="B4DBE0"/>
                </a:solidFill>
              </a:rPr>
            </a:br>
            <a:r>
              <a:rPr lang="el-GR" sz="459" dirty="0">
                <a:solidFill>
                  <a:srgbClr val="B4DBE0"/>
                </a:solidFill>
              </a:rPr>
              <a:t> </a:t>
            </a:r>
            <a:br>
              <a:rPr lang="el-GR" sz="459" dirty="0">
                <a:solidFill>
                  <a:srgbClr val="B4DBE0"/>
                </a:solidFill>
              </a:rPr>
            </a:br>
            <a:r>
              <a:rPr lang="el-GR" sz="459" dirty="0">
                <a:solidFill>
                  <a:srgbClr val="B4DBE0"/>
                </a:solidFill>
              </a:rPr>
              <a:t> 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DC50C0B-C80D-0107-8F04-07F0AC79C168}"/>
              </a:ext>
            </a:extLst>
          </p:cNvPr>
          <p:cNvSpPr/>
          <p:nvPr/>
        </p:nvSpPr>
        <p:spPr>
          <a:xfrm>
            <a:off x="179512" y="476674"/>
            <a:ext cx="8856984" cy="8889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Πολλά βακτήρια και ιοί που σχετίζονται με τα σεξουαλικώς μεταδιδόμενα νοσήματα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περνούν στον ανθρώπινο οργανισμό  </a:t>
            </a:r>
            <a:r>
              <a:rPr lang="el-GR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μέσω της στοματογεννητικής επαφής.</a:t>
            </a:r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Κύριες οδοί μεταφοράς είναι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τα κολπικά υγρά, το σπέρμα, τα ούρα, τα κόπρανα, το αίμα και το μητρικό γάλα</a:t>
            </a:r>
          </a:p>
          <a:p>
            <a:pPr algn="ctr"/>
            <a:endParaRPr lang="el-GR" sz="2000" b="1" dirty="0">
              <a:solidFill>
                <a:srgbClr val="FFC000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2000" b="1" dirty="0">
              <a:solidFill>
                <a:srgbClr val="FFC000"/>
              </a:solidFill>
              <a:latin typeface="Trebuchet MS" panose="020B0603020202020204" pitchFamily="34" charset="0"/>
            </a:endParaRPr>
          </a:p>
          <a:p>
            <a:endParaRPr lang="el-GR" sz="2000" b="1" dirty="0">
              <a:solidFill>
                <a:srgbClr val="FFC000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Arrow: Curved Right 21">
            <a:extLst>
              <a:ext uri="{FF2B5EF4-FFF2-40B4-BE49-F238E27FC236}">
                <a16:creationId xmlns:a16="http://schemas.microsoft.com/office/drawing/2014/main" id="{CBD743DF-01AC-72FF-2FF4-86BF685A5ECD}"/>
              </a:ext>
            </a:extLst>
          </p:cNvPr>
          <p:cNvSpPr/>
          <p:nvPr/>
        </p:nvSpPr>
        <p:spPr>
          <a:xfrm rot="5400000">
            <a:off x="4187152" y="3587914"/>
            <a:ext cx="337646" cy="978399"/>
          </a:xfrm>
          <a:prstGeom prst="curvedRightArrow">
            <a:avLst/>
          </a:prstGeom>
          <a:solidFill>
            <a:srgbClr val="AFDD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1" name="Arrow: Curved Right 20">
            <a:extLst>
              <a:ext uri="{FF2B5EF4-FFF2-40B4-BE49-F238E27FC236}">
                <a16:creationId xmlns:a16="http://schemas.microsoft.com/office/drawing/2014/main" id="{5BDAF202-30D5-ECA9-FD68-1EF83ED2B8BA}"/>
              </a:ext>
            </a:extLst>
          </p:cNvPr>
          <p:cNvSpPr/>
          <p:nvPr/>
        </p:nvSpPr>
        <p:spPr>
          <a:xfrm rot="15934744">
            <a:off x="4231568" y="4510284"/>
            <a:ext cx="337646" cy="978399"/>
          </a:xfrm>
          <a:prstGeom prst="curvedRightArrow">
            <a:avLst/>
          </a:prstGeom>
          <a:solidFill>
            <a:srgbClr val="AFDD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093D1DDE-AC6B-19F5-19DD-EA4EB28898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346" y="4985193"/>
            <a:ext cx="971314" cy="64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71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151F3-8230-2A8D-4D7D-650C4947AF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94243382-0F46-8413-4317-F6DEE67AACAB}"/>
              </a:ext>
            </a:extLst>
          </p:cNvPr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l-GR" sz="18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Θηλώματα – κονδυλώματα (Η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PV)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Έρπης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γεννητικών οργάνων</a:t>
            </a: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HIV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λοίμωξη-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AIDS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Γονόρροια</a:t>
            </a: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Χλαμύδια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Σύφιλη</a:t>
            </a: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Ηπατίτιδα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A,B,C</a:t>
            </a: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800" b="1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800" b="1" dirty="0">
              <a:solidFill>
                <a:schemeClr val="bg1"/>
              </a:solidFill>
            </a:endParaRPr>
          </a:p>
          <a:p>
            <a:pPr algn="ctr"/>
            <a:endParaRPr lang="el-GR" sz="1800" b="1" dirty="0">
              <a:solidFill>
                <a:schemeClr val="bg1"/>
              </a:solidFill>
            </a:endParaRP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344E02DC-6543-259F-C36C-923820AD259F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E123E089-A540-C92F-98B5-71602A2835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6AEF2F80-410D-A8E5-090C-CC8805F8F929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894F0A-F1FE-1104-36D4-686F9B1B92E0}"/>
              </a:ext>
            </a:extLst>
          </p:cNvPr>
          <p:cNvSpPr/>
          <p:nvPr/>
        </p:nvSpPr>
        <p:spPr>
          <a:xfrm>
            <a:off x="-12413" y="307705"/>
            <a:ext cx="914400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dirty="0">
              <a:solidFill>
                <a:srgbClr val="FFC000"/>
              </a:solidFill>
            </a:endParaRPr>
          </a:p>
          <a:p>
            <a:pPr algn="ctr"/>
            <a:endParaRPr lang="el-GR" b="1" dirty="0">
              <a:solidFill>
                <a:srgbClr val="FFC000"/>
              </a:solidFill>
            </a:endParaRPr>
          </a:p>
          <a:p>
            <a:pPr algn="ctr"/>
            <a:r>
              <a:rPr lang="el-GR" b="1" dirty="0">
                <a:solidFill>
                  <a:srgbClr val="FFC000"/>
                </a:solidFill>
              </a:rPr>
              <a:t>ΠΟΙΑ ΝΟΣΗΜΑΤΑ ΜΕΤΑΔΙΔΟΝΤΑΙ</a:t>
            </a:r>
          </a:p>
          <a:p>
            <a:pPr algn="ctr"/>
            <a:r>
              <a:rPr lang="el-GR" b="1" dirty="0">
                <a:solidFill>
                  <a:srgbClr val="FFC000"/>
                </a:solidFill>
              </a:rPr>
              <a:t>ΜΕ ΤΗΝ ΣΤΟΜΑΤΟΓΕΝΝΗΤΙΚΗ ΕΠΑΦΗ?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0DF0A1-9DE6-9CE6-65EC-9EEC153A329D}"/>
              </a:ext>
            </a:extLst>
          </p:cNvPr>
          <p:cNvSpPr/>
          <p:nvPr/>
        </p:nvSpPr>
        <p:spPr>
          <a:xfrm>
            <a:off x="899592" y="2453193"/>
            <a:ext cx="7632848" cy="2992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200" dirty="0"/>
          </a:p>
          <a:p>
            <a:pPr algn="ctr"/>
            <a:r>
              <a:rPr lang="el-GR" dirty="0"/>
              <a:t> </a:t>
            </a:r>
          </a:p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endParaRPr lang="el-GR" dirty="0"/>
          </a:p>
          <a:p>
            <a:pPr algn="ctr"/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56160DF-EE5F-4A65-769D-AA2D58469243}"/>
              </a:ext>
            </a:extLst>
          </p:cNvPr>
          <p:cNvSpPr/>
          <p:nvPr/>
        </p:nvSpPr>
        <p:spPr>
          <a:xfrm>
            <a:off x="121172" y="4233281"/>
            <a:ext cx="3154684" cy="92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939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9B901-DF6E-36A4-522F-DEF2CCA25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422359-0FFE-8E6E-44D1-31993E03D15C}"/>
              </a:ext>
            </a:extLst>
          </p:cNvPr>
          <p:cNvSpPr/>
          <p:nvPr/>
        </p:nvSpPr>
        <p:spPr>
          <a:xfrm>
            <a:off x="-12413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414DE79C-F974-105C-B890-EF7F1647C239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498EC2A1-F546-8594-53CE-7542ACC502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4B29AA25-3D8B-F7E7-18B8-1A3C8EEF5745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95C03-4E17-42BA-869E-CBE4625E25C4}"/>
              </a:ext>
            </a:extLst>
          </p:cNvPr>
          <p:cNvSpPr/>
          <p:nvPr/>
        </p:nvSpPr>
        <p:spPr>
          <a:xfrm>
            <a:off x="0" y="291810"/>
            <a:ext cx="9144000" cy="854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C000"/>
                </a:solidFill>
              </a:rPr>
              <a:t>ΠΟΙΑ ΑΤΟΜΑ ΚΙΝΔΥΝΕΥΟΥΝ ΠΕΡΙΣΣΟΤΕΡΟ</a:t>
            </a:r>
            <a:r>
              <a:rPr lang="el-GR" b="1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97E61A-7131-4530-EBFB-DE2F2F88D0C5}"/>
              </a:ext>
            </a:extLst>
          </p:cNvPr>
          <p:cNvSpPr/>
          <p:nvPr/>
        </p:nvSpPr>
        <p:spPr>
          <a:xfrm>
            <a:off x="121172" y="1717133"/>
            <a:ext cx="8915324" cy="1783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 κίνδυνος μετάδοσης αυξάνει όταν υπάρχουν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πληγές ή εκδορές στο στόμα ή τα γεννητικά όργανα .</a:t>
            </a: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Όλες οι σεξουαλικά ενεργές ομάδες είναι εκτεθειμένες στη νόσο.</a:t>
            </a: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μετάδοση ευνοείται όταν προϋπάρχει στον ξενιστή 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χαμηλό ανοσοποιητικό σύστημα ή άλλο σεξουαλικά μεταδιδόμενο νόσημα.</a:t>
            </a:r>
          </a:p>
          <a:p>
            <a:pPr algn="ctr"/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40F69D5-3ED3-9FF7-01DB-CD9E53266E95}"/>
              </a:ext>
            </a:extLst>
          </p:cNvPr>
          <p:cNvSpPr/>
          <p:nvPr/>
        </p:nvSpPr>
        <p:spPr>
          <a:xfrm>
            <a:off x="121172" y="4233281"/>
            <a:ext cx="3154684" cy="92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4" name="Picture 6" descr="Todo lo que debes saber sobre la caries | Mavident Don Benito">
            <a:extLst>
              <a:ext uri="{FF2B5EF4-FFF2-40B4-BE49-F238E27FC236}">
                <a16:creationId xmlns:a16="http://schemas.microsoft.com/office/drawing/2014/main" id="{4936901F-ABCF-C511-AD9E-827BFE0DA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54" y="3874445"/>
            <a:ext cx="2495490" cy="149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290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307874-DA28-AFDB-EE3E-18E1472AA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B55234F4-08BD-55A1-2F2E-9FC2E3C001F2}"/>
              </a:ext>
            </a:extLst>
          </p:cNvPr>
          <p:cNvSpPr/>
          <p:nvPr/>
        </p:nvSpPr>
        <p:spPr>
          <a:xfrm>
            <a:off x="-12413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Κάποια συμπτώματα εκδηλώνονται στην στοματική κοιλότητα, 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πολύ πριν εκδηλωθούν σε άλλα μέρη του σώματος,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πριν καν ο ίδιος ο ασθενής το αντιληφθεί.</a:t>
            </a: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 οδοντίατρος πολλές φορές πρώτος από όλους 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αναγνωρίζει τις βλάβες και συμβάλλει στην έγκαιρη διάγνωση 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και την παραπομπή στον εξειδικευμένο γιατρό για την θεραπεία της νόσου.</a:t>
            </a:r>
          </a:p>
          <a:p>
            <a:pPr algn="ctr"/>
            <a:endParaRPr lang="el-G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7D175134-0015-B0AD-1F8A-9BDEB31D1900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A8AF1B07-4AF1-4569-1710-E83E3F36AE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B7AC7453-F4A2-98C2-B21D-47C33DC8EB46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51B03B-38E7-A641-F3EE-6B050A5338C1}"/>
              </a:ext>
            </a:extLst>
          </p:cNvPr>
          <p:cNvSpPr/>
          <p:nvPr/>
        </p:nvSpPr>
        <p:spPr>
          <a:xfrm>
            <a:off x="0" y="291810"/>
            <a:ext cx="9144000" cy="854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C000"/>
                </a:solidFill>
              </a:rPr>
              <a:t>ΓΙΑΤΙ ΕΙΝΑΙ ΣΗΜΑΝΤΙΚΟΣ Ο ΡΟΛΟΣ ΤΟΥ ΟΔΟΝΤΙΑΤΡΟΥ</a:t>
            </a:r>
            <a:r>
              <a:rPr lang="el-GR" b="1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0D46BA1-B464-B5D2-4E63-01FB0BBD5169}"/>
              </a:ext>
            </a:extLst>
          </p:cNvPr>
          <p:cNvSpPr/>
          <p:nvPr/>
        </p:nvSpPr>
        <p:spPr>
          <a:xfrm>
            <a:off x="121172" y="1358297"/>
            <a:ext cx="8915324" cy="2142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E7A0C9F5-2272-82A9-D1D5-03649A3A7C44}"/>
              </a:ext>
            </a:extLst>
          </p:cNvPr>
          <p:cNvSpPr/>
          <p:nvPr/>
        </p:nvSpPr>
        <p:spPr>
          <a:xfrm>
            <a:off x="121172" y="4233281"/>
            <a:ext cx="3154684" cy="92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12" name="Picture 6" descr="Free photo dentist examining patient teeth with a mouth mirror">
            <a:extLst>
              <a:ext uri="{FF2B5EF4-FFF2-40B4-BE49-F238E27FC236}">
                <a16:creationId xmlns:a16="http://schemas.microsoft.com/office/drawing/2014/main" id="{CB1FAA06-D51B-3F63-092F-F7EE41036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42" y="3731062"/>
            <a:ext cx="2655081" cy="176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45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9B901-DF6E-36A4-522F-DEF2CCA25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422359-0FFE-8E6E-44D1-31993E03D15C}"/>
              </a:ext>
            </a:extLst>
          </p:cNvPr>
          <p:cNvSpPr/>
          <p:nvPr/>
        </p:nvSpPr>
        <p:spPr>
          <a:xfrm>
            <a:off x="-12413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θεραπεία επίσης των περιοδοντικών νόσων, των αποστημάτων, των συριγγίων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και η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διόρθωση των αποκαταστάσεων που τραυματίζουν τα χείλη, την γλώσσα και τις παρειές</a:t>
            </a: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είναι μερικές μόνο από τις οδοντιατρικές πράξεις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που αποτρέπουν την παρουσία αίματος , πληγών και ελκών στην στοματική κοιλότητα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μειώνοντας τις πιθανές πύλες εισόδου βακτηρίων και ιών.</a:t>
            </a: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414DE79C-F974-105C-B890-EF7F1647C239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498EC2A1-F546-8594-53CE-7542ACC502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4B29AA25-3D8B-F7E7-18B8-1A3C8EEF5745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95C03-4E17-42BA-869E-CBE4625E25C4}"/>
              </a:ext>
            </a:extLst>
          </p:cNvPr>
          <p:cNvSpPr/>
          <p:nvPr/>
        </p:nvSpPr>
        <p:spPr>
          <a:xfrm>
            <a:off x="0" y="291810"/>
            <a:ext cx="9144000" cy="854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C000"/>
                </a:solidFill>
              </a:rPr>
              <a:t>ΓΙΑΤΙ ΕΙΝΑΙ ΣΗΜΑΝΤΙΚΟΣ Ο ΡΟΛΟΣ ΤΟΥ ΟΔΟΝΤΙΑΤΡΟΥ</a:t>
            </a:r>
            <a:r>
              <a:rPr lang="el-GR" b="1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97E61A-7131-4530-EBFB-DE2F2F88D0C5}"/>
              </a:ext>
            </a:extLst>
          </p:cNvPr>
          <p:cNvSpPr/>
          <p:nvPr/>
        </p:nvSpPr>
        <p:spPr>
          <a:xfrm>
            <a:off x="121172" y="1358297"/>
            <a:ext cx="8915324" cy="2142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40F69D5-3ED3-9FF7-01DB-CD9E53266E95}"/>
              </a:ext>
            </a:extLst>
          </p:cNvPr>
          <p:cNvSpPr/>
          <p:nvPr/>
        </p:nvSpPr>
        <p:spPr>
          <a:xfrm>
            <a:off x="121172" y="4233281"/>
            <a:ext cx="3154684" cy="92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8" name="Picture 7" descr="Close-up of a person's mouth and teeth&#10;&#10;Description automatically generated">
            <a:extLst>
              <a:ext uri="{FF2B5EF4-FFF2-40B4-BE49-F238E27FC236}">
                <a16:creationId xmlns:a16="http://schemas.microsoft.com/office/drawing/2014/main" id="{C23839BB-05A4-F251-A5AB-586247F1BA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594" y="4246054"/>
            <a:ext cx="2832480" cy="125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4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49B901-DF6E-36A4-522F-DEF2CCA25A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47422359-0FFE-8E6E-44D1-31993E03D15C}"/>
              </a:ext>
            </a:extLst>
          </p:cNvPr>
          <p:cNvSpPr/>
          <p:nvPr/>
        </p:nvSpPr>
        <p:spPr>
          <a:xfrm>
            <a:off x="-12413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Χρήση προφυλακτικού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Αποφυγή εκσπερμάτωσης στην στοματική κοιλότητα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Αποφυγή στοματικού σεξ υπό την παρουσία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l-GR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αίματος, πληγών, αμυχών ή περιοδοντικών νόσων</a:t>
            </a:r>
          </a:p>
          <a:p>
            <a:pPr algn="ctr"/>
            <a:endParaRPr lang="el-G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Καθημερινή στοματική υγιεινή 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βούρτσισμα των δοντιών πρωί-βράδυ με οδοντόβουρτσα και φθοριούχο οδοντόκρεμα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και χρήση οδοντικού νήματος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Τακτική επίσκεψη στον οδοντίατρο</a:t>
            </a:r>
          </a:p>
          <a:p>
            <a:pPr algn="ctr"/>
            <a:endParaRPr lang="el-GR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Τακτική εξέταση για ευρύ φάσμα ΣΜΝ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Εμβολιασμός για την ηπατίτιδα Α και Β </a:t>
            </a:r>
            <a:r>
              <a:rPr lang="el-GR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παίδων</a:t>
            </a:r>
            <a:r>
              <a:rPr lang="el-GR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και ενηλίκων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Εμβολιασμός νέων για τον </a:t>
            </a:r>
            <a:r>
              <a:rPr lang="en-US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HPV</a:t>
            </a:r>
            <a:r>
              <a:rPr lang="el-GR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πριν αρχίσουν την σεξουαλική τους ζωή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Στρογγυλεμένο ορθογώνιο 5">
            <a:extLst>
              <a:ext uri="{FF2B5EF4-FFF2-40B4-BE49-F238E27FC236}">
                <a16:creationId xmlns:a16="http://schemas.microsoft.com/office/drawing/2014/main" id="{414DE79C-F974-105C-B890-EF7F1647C239}"/>
              </a:ext>
            </a:extLst>
          </p:cNvPr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pic>
        <p:nvPicPr>
          <p:cNvPr id="7" name="Εικόνα 4">
            <a:extLst>
              <a:ext uri="{FF2B5EF4-FFF2-40B4-BE49-F238E27FC236}">
                <a16:creationId xmlns:a16="http://schemas.microsoft.com/office/drawing/2014/main" id="{498EC2A1-F546-8594-53CE-7542ACC502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9" name="Στρογγυλεμένο ορθογώνιο 9">
            <a:extLst>
              <a:ext uri="{FF2B5EF4-FFF2-40B4-BE49-F238E27FC236}">
                <a16:creationId xmlns:a16="http://schemas.microsoft.com/office/drawing/2014/main" id="{4B29AA25-3D8B-F7E7-18B8-1A3C8EEF5745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95C03-4E17-42BA-869E-CBE4625E25C4}"/>
              </a:ext>
            </a:extLst>
          </p:cNvPr>
          <p:cNvSpPr/>
          <p:nvPr/>
        </p:nvSpPr>
        <p:spPr>
          <a:xfrm>
            <a:off x="0" y="291810"/>
            <a:ext cx="9144000" cy="854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rgbClr val="FFC000"/>
                </a:solidFill>
              </a:rPr>
              <a:t>ΜΕ ΠΟΙΟΥΣ ΤΡΟΠΟΥΣ </a:t>
            </a:r>
            <a:r>
              <a:rPr lang="en-US" b="1" dirty="0">
                <a:solidFill>
                  <a:srgbClr val="FFC000"/>
                </a:solidFill>
              </a:rPr>
              <a:t>MEI</a:t>
            </a:r>
            <a:r>
              <a:rPr lang="el-GR" b="1" dirty="0">
                <a:solidFill>
                  <a:srgbClr val="FFC000"/>
                </a:solidFill>
              </a:rPr>
              <a:t>Ω</a:t>
            </a:r>
            <a:r>
              <a:rPr lang="en-US" b="1" dirty="0">
                <a:solidFill>
                  <a:srgbClr val="FFC000"/>
                </a:solidFill>
              </a:rPr>
              <a:t>NETAI </a:t>
            </a:r>
            <a:r>
              <a:rPr lang="el-GR" b="1" dirty="0">
                <a:solidFill>
                  <a:srgbClr val="FFC000"/>
                </a:solidFill>
              </a:rPr>
              <a:t>Ο ΚΙΝΔΥΝΟΣ ΜΕΤΑΔΟΣΗΣ ΣΜΝ</a:t>
            </a:r>
          </a:p>
          <a:p>
            <a:pPr algn="ctr"/>
            <a:r>
              <a:rPr lang="el-GR" b="1" dirty="0">
                <a:solidFill>
                  <a:srgbClr val="FFC000"/>
                </a:solidFill>
              </a:rPr>
              <a:t> ΜΕ ΤΗΝ ΣΤΟΜΑΤΟΓΕΝΝΗΤΙΚΗ ΕΠΑΦΗ</a:t>
            </a:r>
            <a:r>
              <a:rPr lang="el-GR" b="1" dirty="0">
                <a:solidFill>
                  <a:schemeClr val="accent3"/>
                </a:solidFill>
              </a:rPr>
              <a:t>?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97E61A-7131-4530-EBFB-DE2F2F88D0C5}"/>
              </a:ext>
            </a:extLst>
          </p:cNvPr>
          <p:cNvSpPr/>
          <p:nvPr/>
        </p:nvSpPr>
        <p:spPr>
          <a:xfrm>
            <a:off x="121172" y="1358297"/>
            <a:ext cx="8915324" cy="2142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40F69D5-3ED3-9FF7-01DB-CD9E53266E95}"/>
              </a:ext>
            </a:extLst>
          </p:cNvPr>
          <p:cNvSpPr/>
          <p:nvPr/>
        </p:nvSpPr>
        <p:spPr>
          <a:xfrm>
            <a:off x="121172" y="4233281"/>
            <a:ext cx="3154684" cy="927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8" name="Γραφικό 7" descr="Ένα λάμπα">
            <a:extLst>
              <a:ext uri="{FF2B5EF4-FFF2-40B4-BE49-F238E27FC236}">
                <a16:creationId xmlns:a16="http://schemas.microsoft.com/office/drawing/2014/main" id="{224F878B-D040-9BB8-DAA1-F4C975B670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52393" y="822830"/>
            <a:ext cx="1052882" cy="105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519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accent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ΠΡΟΣΟΧΗ!</a:t>
            </a:r>
          </a:p>
          <a:p>
            <a:pPr algn="ctr"/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χρήση στοματικών πλύσεων με διάφορα αντισηπτικά σκευάσματα</a:t>
            </a:r>
          </a:p>
          <a:p>
            <a:pPr algn="ctr"/>
            <a:r>
              <a:rPr lang="el-GR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πριν ή μετά την επαφή</a:t>
            </a:r>
          </a:p>
          <a:p>
            <a:pPr algn="ctr"/>
            <a:endParaRPr lang="el-GR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l-G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ΔΕΝ έχει αποδειχθεί ότι μειώνει τον κίνδυνο μετάδοσης.</a:t>
            </a:r>
          </a:p>
          <a:p>
            <a:pPr algn="ctr"/>
            <a:endParaRPr lang="el-GR" sz="1800" b="1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l-GR" sz="1800" b="1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76671"/>
            <a:ext cx="9144000" cy="1637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2EF43B-B7B6-9A42-718E-039F632641C9}"/>
              </a:ext>
            </a:extLst>
          </p:cNvPr>
          <p:cNvSpPr/>
          <p:nvPr/>
        </p:nvSpPr>
        <p:spPr>
          <a:xfrm>
            <a:off x="12412" y="295378"/>
            <a:ext cx="9144000" cy="685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Εικόνα 4">
            <a:extLst>
              <a:ext uri="{FF2B5EF4-FFF2-40B4-BE49-F238E27FC236}">
                <a16:creationId xmlns:a16="http://schemas.microsoft.com/office/drawing/2014/main" id="{9EC322FF-E49C-DC48-673A-39135E6E8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11" name="Στρογγυλεμένο ορθογώνιο 9">
            <a:extLst>
              <a:ext uri="{FF2B5EF4-FFF2-40B4-BE49-F238E27FC236}">
                <a16:creationId xmlns:a16="http://schemas.microsoft.com/office/drawing/2014/main" id="{140A5A3C-1D5D-9F57-FE69-2700085456CF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67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0"/>
            <a:ext cx="9168825" cy="6858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Στρογγυλεμένο ορθογώνιο 5"/>
          <p:cNvSpPr/>
          <p:nvPr/>
        </p:nvSpPr>
        <p:spPr>
          <a:xfrm>
            <a:off x="0" y="5373216"/>
            <a:ext cx="8964488" cy="1224136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b="1" dirty="0">
              <a:solidFill>
                <a:srgbClr val="FFFF00"/>
              </a:solidFill>
            </a:endParaRPr>
          </a:p>
          <a:p>
            <a:pPr algn="ctr"/>
            <a:endParaRPr lang="el-GR" sz="20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76671"/>
            <a:ext cx="9144000" cy="1637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algn="ctr"/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ρώτησε τον οδοντίατρό σου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μην εμπιστεύεσαι το διαδίκτυο – μην βασίζεσαι σε γνώμες τρίτων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1952" y="2549798"/>
            <a:ext cx="4700096" cy="2642125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2B2EF43B-B7B6-9A42-718E-039F632641C9}"/>
              </a:ext>
            </a:extLst>
          </p:cNvPr>
          <p:cNvSpPr/>
          <p:nvPr/>
        </p:nvSpPr>
        <p:spPr>
          <a:xfrm>
            <a:off x="12412" y="295378"/>
            <a:ext cx="9144000" cy="6853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ΕΑΝ ΕΧΕΙΣ ΑΠΟΡΙΕΣ..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3DBA79-4EF4-8457-DD09-252951415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401" y="5201889"/>
            <a:ext cx="956237" cy="916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Εικόνα 4">
            <a:extLst>
              <a:ext uri="{FF2B5EF4-FFF2-40B4-BE49-F238E27FC236}">
                <a16:creationId xmlns:a16="http://schemas.microsoft.com/office/drawing/2014/main" id="{9EC322FF-E49C-DC48-673A-39135E6E81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92" y="5846111"/>
            <a:ext cx="720080" cy="720080"/>
          </a:xfrm>
          <a:prstGeom prst="rect">
            <a:avLst/>
          </a:prstGeom>
          <a:ln w="63500">
            <a:noFill/>
          </a:ln>
        </p:spPr>
      </p:pic>
      <p:sp>
        <p:nvSpPr>
          <p:cNvPr id="11" name="Στρογγυλεμένο ορθογώνιο 9">
            <a:extLst>
              <a:ext uri="{FF2B5EF4-FFF2-40B4-BE49-F238E27FC236}">
                <a16:creationId xmlns:a16="http://schemas.microsoft.com/office/drawing/2014/main" id="{140A5A3C-1D5D-9F57-FE69-2700085456CF}"/>
              </a:ext>
            </a:extLst>
          </p:cNvPr>
          <p:cNvSpPr/>
          <p:nvPr/>
        </p:nvSpPr>
        <p:spPr>
          <a:xfrm>
            <a:off x="1429358" y="5932907"/>
            <a:ext cx="3024336" cy="65541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50" b="1" dirty="0">
                <a:solidFill>
                  <a:schemeClr val="bg1"/>
                </a:solidFill>
              </a:rPr>
              <a:t>ΟΔΟΝΤΙΑΤΡΙΚΟΣ ΣΥΛΛΟΓΟΣ ΠΕΙΡΑΙΩΣ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www.osp.gr</a:t>
            </a:r>
            <a:endParaRPr lang="el-GR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155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7947</TotalTime>
  <Words>521</Words>
  <Application>Microsoft Office PowerPoint</Application>
  <PresentationFormat>On-screen Show (4:3)</PresentationFormat>
  <Paragraphs>181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Vasia</dc:creator>
  <cp:lastModifiedBy>V Smile</cp:lastModifiedBy>
  <cp:revision>571</cp:revision>
  <dcterms:created xsi:type="dcterms:W3CDTF">2018-02-03T16:42:06Z</dcterms:created>
  <dcterms:modified xsi:type="dcterms:W3CDTF">2024-10-16T18:29:08Z</dcterms:modified>
</cp:coreProperties>
</file>