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62" r:id="rId2"/>
    <p:sldId id="355" r:id="rId3"/>
    <p:sldId id="357" r:id="rId4"/>
    <p:sldId id="360" r:id="rId5"/>
    <p:sldId id="373" r:id="rId6"/>
    <p:sldId id="338" r:id="rId7"/>
    <p:sldId id="366" r:id="rId8"/>
    <p:sldId id="368" r:id="rId9"/>
    <p:sldId id="369" r:id="rId10"/>
    <p:sldId id="370" r:id="rId11"/>
    <p:sldId id="371" r:id="rId12"/>
    <p:sldId id="372" r:id="rId13"/>
    <p:sldId id="363" r:id="rId14"/>
    <p:sldId id="364" r:id="rId15"/>
    <p:sldId id="36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6ED4"/>
    <a:srgbClr val="A568D2"/>
    <a:srgbClr val="FFFF00"/>
    <a:srgbClr val="E64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48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648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482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1787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0343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3132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0426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3809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891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088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820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800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74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138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859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83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874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190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323528" y="147928"/>
            <a:ext cx="8496944" cy="1336855"/>
          </a:xfrm>
          <a:prstGeom prst="roundRect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ΟΔΟΝΤΙΑΤΡΙΚΟΣ ΣΥΛΛΟΓΟΣ ΠΕΙΡΑΙΩΣ</a:t>
            </a:r>
          </a:p>
          <a:p>
            <a:pPr algn="ctr"/>
            <a:r>
              <a:rPr lang="el-G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ΔΙΑΒΗΤΗΣ ΚΑΙ ΣΤΟΜΑΤΙΚΗ ΥΓΕΙΑ</a:t>
            </a:r>
          </a:p>
        </p:txBody>
      </p:sp>
      <p:pic>
        <p:nvPicPr>
          <p:cNvPr id="7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48" y="5589239"/>
            <a:ext cx="854271" cy="854271"/>
          </a:xfrm>
          <a:prstGeom prst="rect">
            <a:avLst/>
          </a:prstGeom>
          <a:ln w="63500">
            <a:solidFill>
              <a:srgbClr val="002060"/>
            </a:solidFill>
          </a:ln>
        </p:spPr>
      </p:pic>
      <p:sp>
        <p:nvSpPr>
          <p:cNvPr id="9" name="Στρογγυλεμένο ορθογώνιο 9"/>
          <p:cNvSpPr/>
          <p:nvPr/>
        </p:nvSpPr>
        <p:spPr>
          <a:xfrm>
            <a:off x="1655676" y="5949280"/>
            <a:ext cx="1656184" cy="35321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www.osp.gr</a:t>
            </a:r>
            <a:endParaRPr lang="el-GR" sz="2000" b="1" dirty="0">
              <a:solidFill>
                <a:schemeClr val="bg1"/>
              </a:solidFill>
            </a:endParaRPr>
          </a:p>
        </p:txBody>
      </p:sp>
      <p:pic>
        <p:nvPicPr>
          <p:cNvPr id="3" name="Picture 13" descr="A cartoon tooth with toothpaste on it&#10;&#10;Description automatically generated">
            <a:extLst>
              <a:ext uri="{FF2B5EF4-FFF2-40B4-BE49-F238E27FC236}">
                <a16:creationId xmlns:a16="http://schemas.microsoft.com/office/drawing/2014/main" id="{160B9580-DCD8-C347-3CE6-0B8FB10BBB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740" y="1931673"/>
            <a:ext cx="4802519" cy="3201679"/>
          </a:xfrm>
          <a:prstGeom prst="rect">
            <a:avLst/>
          </a:prstGeom>
        </p:spPr>
      </p:pic>
      <p:pic>
        <p:nvPicPr>
          <p:cNvPr id="4" name="Picture 7">
            <a:extLst>
              <a:ext uri="{FF2B5EF4-FFF2-40B4-BE49-F238E27FC236}">
                <a16:creationId xmlns:a16="http://schemas.microsoft.com/office/drawing/2014/main" id="{DE638913-6032-0D2B-ED53-11F745E3D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401" y="5201889"/>
            <a:ext cx="956237" cy="91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563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930F2B-17ED-24F8-3FCA-601D41424A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98640671-5A3C-EEEE-3F14-C585F376B590}"/>
              </a:ext>
            </a:extLst>
          </p:cNvPr>
          <p:cNvSpPr/>
          <p:nvPr/>
        </p:nvSpPr>
        <p:spPr>
          <a:xfrm>
            <a:off x="0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l-GR" b="1" kern="1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καθάρισε τη γλώσσα με οδοντόβουρτσα ή τον ειδικό καθαριστή γλώσσας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l-GR" b="1" kern="1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l-GR" sz="18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χωρίς οδοντόκρεμα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b="1" kern="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sz="1800" b="1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b="1" kern="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sz="1800" b="1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b="1" kern="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sz="1800" b="1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b="1" kern="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sz="1800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AD56DD60-ABCD-576D-43D3-9FA67C6239BC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>
            <a:extLst>
              <a:ext uri="{FF2B5EF4-FFF2-40B4-BE49-F238E27FC236}">
                <a16:creationId xmlns:a16="http://schemas.microsoft.com/office/drawing/2014/main" id="{ECCDE185-13AE-9D96-677F-E8C16E0BFD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868527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3A88055A-58AC-B837-1951-6392022A9092}"/>
              </a:ext>
            </a:extLst>
          </p:cNvPr>
          <p:cNvSpPr/>
          <p:nvPr/>
        </p:nvSpPr>
        <p:spPr>
          <a:xfrm>
            <a:off x="1403648" y="6021288"/>
            <a:ext cx="2880320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10489D-3C9F-A7B8-1A3B-9FFC422CD3BC}"/>
              </a:ext>
            </a:extLst>
          </p:cNvPr>
          <p:cNvSpPr/>
          <p:nvPr/>
        </p:nvSpPr>
        <p:spPr>
          <a:xfrm>
            <a:off x="12412" y="295378"/>
            <a:ext cx="9144000" cy="685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>
              <a:solidFill>
                <a:schemeClr val="accent3"/>
              </a:solidFill>
            </a:endParaRPr>
          </a:p>
        </p:txBody>
      </p:sp>
      <p:pic>
        <p:nvPicPr>
          <p:cNvPr id="8" name="Εικόνα 6" descr="Εικόνα που περιέχει clipart, ζωγραφιά, εικονογράφηση, καρτούν&#10;&#10;Περιγραφή που δημιουργήθηκε αυτόματα">
            <a:extLst>
              <a:ext uri="{FF2B5EF4-FFF2-40B4-BE49-F238E27FC236}">
                <a16:creationId xmlns:a16="http://schemas.microsoft.com/office/drawing/2014/main" id="{19F97E34-F5F2-1D98-FDC3-CAD362B7A1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36912"/>
            <a:ext cx="2263140" cy="2263140"/>
          </a:xfrm>
          <a:prstGeom prst="rect">
            <a:avLst/>
          </a:prstGeom>
        </p:spPr>
      </p:pic>
      <p:pic>
        <p:nvPicPr>
          <p:cNvPr id="1028" name="Picture 4" descr="How to floss stock vector. Illustration of cartoon, design - 71648252">
            <a:extLst>
              <a:ext uri="{FF2B5EF4-FFF2-40B4-BE49-F238E27FC236}">
                <a16:creationId xmlns:a16="http://schemas.microsoft.com/office/drawing/2014/main" id="{58EFBA5B-DCEA-67BA-7405-BD6E12977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841" y="2652471"/>
            <a:ext cx="2263140" cy="226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867CFA-D556-A5C8-5FC6-7EDBB7792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617" y="5563109"/>
            <a:ext cx="956237" cy="91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976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903EB2-19A2-7CAA-CA9B-4E7EEC6451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C5DBECB-D628-6282-A886-37FB05F49537}"/>
              </a:ext>
            </a:extLst>
          </p:cNvPr>
          <p:cNvSpPr/>
          <p:nvPr/>
        </p:nvSpPr>
        <p:spPr>
          <a:xfrm>
            <a:off x="0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οδοντίατρος μπορεί να σου υποδείξει τους τρόπους για να φροντίζεις σωστά τα δόντια σου και να σου επισημάνει τα σημεία του στόματός σου που χρειάζονται μεγαλύτερη προσοχή.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l-GR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Πιθανόν μάλιστα να σου συστήσει την χρήση κάποιου στοματικού διαλύματος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εάν το θεωρεί απαραίτητο.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91AA9B26-F9D8-B7E6-560E-A9E8E8B0EF7F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>
            <a:extLst>
              <a:ext uri="{FF2B5EF4-FFF2-40B4-BE49-F238E27FC236}">
                <a16:creationId xmlns:a16="http://schemas.microsoft.com/office/drawing/2014/main" id="{4C5AFF48-0543-D91B-D3F5-843CEE1A3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868527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24824F50-2029-D965-8F3D-1BC7AF3393D6}"/>
              </a:ext>
            </a:extLst>
          </p:cNvPr>
          <p:cNvSpPr/>
          <p:nvPr/>
        </p:nvSpPr>
        <p:spPr>
          <a:xfrm>
            <a:off x="1403648" y="6021288"/>
            <a:ext cx="2880320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2CB348-D973-8D8A-498E-9FA0746EBCB4}"/>
              </a:ext>
            </a:extLst>
          </p:cNvPr>
          <p:cNvSpPr/>
          <p:nvPr/>
        </p:nvSpPr>
        <p:spPr>
          <a:xfrm>
            <a:off x="0" y="476672"/>
            <a:ext cx="9144000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algn="ctr"/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D826AE-10BF-47C6-8B00-628F6105DE3C}"/>
              </a:ext>
            </a:extLst>
          </p:cNvPr>
          <p:cNvSpPr/>
          <p:nvPr/>
        </p:nvSpPr>
        <p:spPr>
          <a:xfrm>
            <a:off x="12412" y="295378"/>
            <a:ext cx="9144000" cy="685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>
              <a:solidFill>
                <a:schemeClr val="accent3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9FBF46-D116-CF58-D5C0-D75EE8F0C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401" y="5201889"/>
            <a:ext cx="956237" cy="91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A model of teeth with a scalpel&#10;&#10;Description automatically generated">
            <a:extLst>
              <a:ext uri="{FF2B5EF4-FFF2-40B4-BE49-F238E27FC236}">
                <a16:creationId xmlns:a16="http://schemas.microsoft.com/office/drawing/2014/main" id="{9131B691-7E76-00B2-05AA-E486805505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851" y="3124890"/>
            <a:ext cx="3956298" cy="263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549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930F2B-17ED-24F8-3FCA-601D41424A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98640671-5A3C-EEEE-3F14-C585F376B590}"/>
              </a:ext>
            </a:extLst>
          </p:cNvPr>
          <p:cNvSpPr/>
          <p:nvPr/>
        </p:nvSpPr>
        <p:spPr>
          <a:xfrm>
            <a:off x="0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l-GR" sz="18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l-GR" b="1" kern="1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2000" b="1" kern="1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EXEI</a:t>
            </a:r>
            <a:r>
              <a:rPr lang="el-GR" sz="2000" b="1" kern="1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 ΔΙΑΒΗΤΗ?... </a:t>
            </a:r>
            <a:r>
              <a:rPr lang="en-US" sz="2000" b="1" kern="1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l-GR" sz="2000" b="1" kern="1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ΜΗΝ ΞΕΧΝΑΣ</a:t>
            </a:r>
            <a:r>
              <a:rPr lang="en-US" sz="2000" b="1" kern="1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l-GR" sz="2000" b="1" kern="1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l-GR" sz="2000" b="1" kern="1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</a:t>
            </a:r>
            <a:endParaRPr lang="en-US" sz="2000" b="1" kern="1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l-GR" b="1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να ελέγχεις τακτικά τα επίπεδα γλυκόζης στο αίμα</a:t>
            </a:r>
            <a:endParaRPr lang="en-US" b="1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l-GR" b="1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να φροντίζεις την στοματική σου υγεία καθημερινά</a:t>
            </a: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l-GR" b="1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να επισκέπτεσαι το οδοντίατρό σου κάθε έξι μήνες </a:t>
            </a:r>
            <a:endParaRPr lang="el-GR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b="1" kern="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sz="1800" b="1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b="1" kern="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sz="1800" b="1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b="1" kern="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sz="1800" b="1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b="1" kern="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sz="1800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AD56DD60-ABCD-576D-43D3-9FA67C6239BC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>
            <a:extLst>
              <a:ext uri="{FF2B5EF4-FFF2-40B4-BE49-F238E27FC236}">
                <a16:creationId xmlns:a16="http://schemas.microsoft.com/office/drawing/2014/main" id="{ECCDE185-13AE-9D96-677F-E8C16E0BFD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868527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3A88055A-58AC-B837-1951-6392022A9092}"/>
              </a:ext>
            </a:extLst>
          </p:cNvPr>
          <p:cNvSpPr/>
          <p:nvPr/>
        </p:nvSpPr>
        <p:spPr>
          <a:xfrm>
            <a:off x="1403648" y="6021288"/>
            <a:ext cx="2880320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10489D-3C9F-A7B8-1A3B-9FFC422CD3BC}"/>
              </a:ext>
            </a:extLst>
          </p:cNvPr>
          <p:cNvSpPr/>
          <p:nvPr/>
        </p:nvSpPr>
        <p:spPr>
          <a:xfrm>
            <a:off x="12412" y="295378"/>
            <a:ext cx="9144000" cy="685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>
              <a:solidFill>
                <a:schemeClr val="accent3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867CFA-D556-A5C8-5FC6-7EDBB7792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617" y="5563109"/>
            <a:ext cx="956237" cy="91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Εικόνα 9" descr="Εικόνα που περιέχει άτομο, υγειονομική περίθαλψη, ιατρικός εξοπλισμός, ιατρικό&#10;&#10;Περιγραφή που δημιουργήθηκε αυτόματα">
            <a:extLst>
              <a:ext uri="{FF2B5EF4-FFF2-40B4-BE49-F238E27FC236}">
                <a16:creationId xmlns:a16="http://schemas.microsoft.com/office/drawing/2014/main" id="{4FB0BA2A-37FC-688A-0136-458EC64B97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420804"/>
            <a:ext cx="3096344" cy="214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99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0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76671"/>
            <a:ext cx="9144000" cy="1637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algn="ctr"/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ρωτάμε τον οδοντίατρό μας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δεν εμπιστευόμαστε το διαδίκτυο – δεν βασιζόμαστε σε γνώμες τρίτων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952" y="2549798"/>
            <a:ext cx="4700096" cy="2642125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2B2EF43B-B7B6-9A42-718E-039F632641C9}"/>
              </a:ext>
            </a:extLst>
          </p:cNvPr>
          <p:cNvSpPr/>
          <p:nvPr/>
        </p:nvSpPr>
        <p:spPr>
          <a:xfrm>
            <a:off x="12412" y="295378"/>
            <a:ext cx="9144000" cy="685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ΕΑΝ ΕΧΟΥΜΕ ΑΠΟΡΙΕΣ..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3DBA79-4EF4-8457-DD09-252951415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401" y="5201889"/>
            <a:ext cx="956237" cy="91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4">
            <a:extLst>
              <a:ext uri="{FF2B5EF4-FFF2-40B4-BE49-F238E27FC236}">
                <a16:creationId xmlns:a16="http://schemas.microsoft.com/office/drawing/2014/main" id="{9EC322FF-E49C-DC48-673A-39135E6E81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2" y="5846111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11" name="Στρογγυλεμένο ορθογώνιο 9">
            <a:extLst>
              <a:ext uri="{FF2B5EF4-FFF2-40B4-BE49-F238E27FC236}">
                <a16:creationId xmlns:a16="http://schemas.microsoft.com/office/drawing/2014/main" id="{140A5A3C-1D5D-9F57-FE69-2700085456CF}"/>
              </a:ext>
            </a:extLst>
          </p:cNvPr>
          <p:cNvSpPr/>
          <p:nvPr/>
        </p:nvSpPr>
        <p:spPr>
          <a:xfrm>
            <a:off x="1429358" y="5932907"/>
            <a:ext cx="3024336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615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030A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sp>
        <p:nvSpPr>
          <p:cNvPr id="9" name="Στρογγυλεμένο ορθογώνιο 9"/>
          <p:cNvSpPr/>
          <p:nvPr/>
        </p:nvSpPr>
        <p:spPr>
          <a:xfrm>
            <a:off x="1403648" y="6021288"/>
            <a:ext cx="6408712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79512" y="1808820"/>
            <a:ext cx="9144000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dirty="0"/>
          </a:p>
        </p:txBody>
      </p:sp>
      <p:pic>
        <p:nvPicPr>
          <p:cNvPr id="8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861048"/>
            <a:ext cx="1803873" cy="1803873"/>
          </a:xfrm>
          <a:prstGeom prst="rect">
            <a:avLst/>
          </a:prstGeom>
          <a:ln w="63500"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9826546-323A-1CD4-D968-3F03683C6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51778"/>
            <a:ext cx="2664296" cy="255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801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53DA62-7D63-D56F-7EA3-DD1B6B4A1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FE93D76-0C40-EEB4-0B95-69E9F6F19DAA}"/>
              </a:ext>
            </a:extLst>
          </p:cNvPr>
          <p:cNvSpPr/>
          <p:nvPr/>
        </p:nvSpPr>
        <p:spPr>
          <a:xfrm>
            <a:off x="0" y="0"/>
            <a:ext cx="9144000" cy="6876104"/>
          </a:xfrm>
          <a:prstGeom prst="rect">
            <a:avLst/>
          </a:prstGeom>
          <a:solidFill>
            <a:srgbClr val="7030A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ΕΝΔΕΙΚΤΙΚΗ ΒΙΒΛΙΟΓΡΑΦΙΑ- ΠΗΓΕΣ</a:t>
            </a:r>
            <a:r>
              <a:rPr lang="en-US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endParaRPr lang="el-GR" sz="1050" b="0" i="0" dirty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el-GR" sz="1050" b="0" i="0" dirty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Woodward, D. Diabetes and dental health: keeping it fresh. BDJ Team 8, 26–27 (</a:t>
            </a:r>
            <a:r>
              <a:rPr lang="en-GB" sz="1050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2021).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Midwood </a:t>
            </a:r>
            <a:r>
              <a:rPr lang="en-GB" sz="105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I, Hodge P(2018) Diabetes and gum disease: Does oral health matter? Journal of Diabetes Nursing 22: JDN022</a:t>
            </a:r>
            <a:endParaRPr lang="en-US" sz="1050" b="0" i="0" dirty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5DD05A80-1121-1B15-10C7-A59A388D606A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5646A825-DCE0-F271-59C1-B710F4677D89}"/>
              </a:ext>
            </a:extLst>
          </p:cNvPr>
          <p:cNvSpPr/>
          <p:nvPr/>
        </p:nvSpPr>
        <p:spPr>
          <a:xfrm>
            <a:off x="1403648" y="6021288"/>
            <a:ext cx="6408712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0080CE-5C3B-C84E-46BE-A4BE79092BE9}"/>
              </a:ext>
            </a:extLst>
          </p:cNvPr>
          <p:cNvSpPr/>
          <p:nvPr/>
        </p:nvSpPr>
        <p:spPr>
          <a:xfrm>
            <a:off x="-179512" y="1808820"/>
            <a:ext cx="9144000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72063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2E0DFB-2784-A489-BC47-4564330E2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6E1C1D3C-1A53-FB26-81D5-1458C6B56A4D}"/>
              </a:ext>
            </a:extLst>
          </p:cNvPr>
          <p:cNvSpPr/>
          <p:nvPr/>
        </p:nvSpPr>
        <p:spPr>
          <a:xfrm>
            <a:off x="0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C2BC9045-D357-B732-FB05-A156D01F3A73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>
            <a:extLst>
              <a:ext uri="{FF2B5EF4-FFF2-40B4-BE49-F238E27FC236}">
                <a16:creationId xmlns:a16="http://schemas.microsoft.com/office/drawing/2014/main" id="{73FD99B4-6AC1-970B-0F54-3222DD75CD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89" y="5877272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6E8FA99A-9EFD-D7DE-D024-E872601B4DBE}"/>
              </a:ext>
            </a:extLst>
          </p:cNvPr>
          <p:cNvSpPr/>
          <p:nvPr/>
        </p:nvSpPr>
        <p:spPr>
          <a:xfrm>
            <a:off x="1403648" y="6021288"/>
            <a:ext cx="2952328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C33532-DEA8-C3D1-1A72-6BAED0B56E18}"/>
              </a:ext>
            </a:extLst>
          </p:cNvPr>
          <p:cNvSpPr/>
          <p:nvPr/>
        </p:nvSpPr>
        <p:spPr>
          <a:xfrm>
            <a:off x="0" y="476672"/>
            <a:ext cx="9144000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ΥΠΑΡΧΕΙ ΣΧΕΣΗ ΤΟΥ ΔΙΑΒΗΤΗ ΜΕ ΤΗΝ ΣΤΟΜΑΤΙΚΗ ΥΓΕΙΑ</a:t>
            </a:r>
            <a:r>
              <a:rPr lang="el-GR" sz="2000" b="1" dirty="0">
                <a:solidFill>
                  <a:srgbClr val="FFC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AFB6D2-BBE7-4DE9-AC88-A92DFCFA37B5}"/>
              </a:ext>
            </a:extLst>
          </p:cNvPr>
          <p:cNvSpPr/>
          <p:nvPr/>
        </p:nvSpPr>
        <p:spPr>
          <a:xfrm>
            <a:off x="107504" y="2492896"/>
            <a:ext cx="914400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/>
            <a:endParaRPr lang="el-GR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/>
            <a:endParaRPr lang="el-GR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/>
            <a:endParaRPr lang="el-GR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4FEB7649-FCE9-EAF8-A22D-640B623960B6}"/>
              </a:ext>
            </a:extLst>
          </p:cNvPr>
          <p:cNvSpPr txBox="1">
            <a:spLocks/>
          </p:cNvSpPr>
          <p:nvPr/>
        </p:nvSpPr>
        <p:spPr>
          <a:xfrm>
            <a:off x="2471671" y="3294407"/>
            <a:ext cx="4225482" cy="2078809"/>
          </a:xfrm>
          <a:prstGeom prst="rect">
            <a:avLst/>
          </a:prstGeom>
          <a:solidFill>
            <a:srgbClr val="F5C7EC"/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1400" b="1" dirty="0">
                <a:solidFill>
                  <a:srgbClr val="002060"/>
                </a:solidFill>
              </a:rPr>
              <a:t>      </a:t>
            </a:r>
            <a:br>
              <a:rPr lang="el-GR" sz="1400" b="1" dirty="0">
                <a:solidFill>
                  <a:srgbClr val="002060"/>
                </a:solidFill>
              </a:rPr>
            </a:br>
            <a:br>
              <a:rPr lang="el-GR" sz="1400" b="1" dirty="0">
                <a:solidFill>
                  <a:srgbClr val="002060"/>
                </a:solidFill>
              </a:rPr>
            </a:br>
            <a:r>
              <a:rPr lang="el-GR" sz="1400" b="1" dirty="0">
                <a:solidFill>
                  <a:srgbClr val="002060"/>
                </a:solidFill>
              </a:rPr>
              <a:t>         </a:t>
            </a:r>
            <a:br>
              <a:rPr lang="el-GR" sz="1400" b="1" dirty="0">
                <a:solidFill>
                  <a:srgbClr val="002060"/>
                </a:solidFill>
              </a:rPr>
            </a:br>
            <a:br>
              <a:rPr lang="el-GR" sz="1400" b="1" dirty="0">
                <a:solidFill>
                  <a:srgbClr val="002060"/>
                </a:solidFill>
              </a:rPr>
            </a:br>
            <a:r>
              <a:rPr lang="el-GR" sz="1400" b="1" dirty="0">
                <a:solidFill>
                  <a:srgbClr val="002060"/>
                </a:solidFill>
              </a:rPr>
              <a:t>            ΔΙΑΒΗΤΗΣ και ΣΤΟΜΑΤΙΚΗ ΥΓΕΙΑ</a:t>
            </a:r>
            <a:r>
              <a:rPr lang="en-US" sz="1400" b="1" dirty="0">
                <a:solidFill>
                  <a:srgbClr val="B4DBE0"/>
                </a:solidFill>
              </a:rPr>
              <a:t>.</a:t>
            </a:r>
            <a:br>
              <a:rPr lang="el-GR" sz="1400" b="1" dirty="0">
                <a:solidFill>
                  <a:srgbClr val="B4DBE0"/>
                </a:solidFill>
              </a:rPr>
            </a:br>
            <a:br>
              <a:rPr lang="el-GR" sz="1400" b="1" dirty="0">
                <a:solidFill>
                  <a:srgbClr val="B4DBE0"/>
                </a:solidFill>
              </a:rPr>
            </a:br>
            <a:r>
              <a:rPr lang="el-GR" sz="1200" b="1" dirty="0">
                <a:solidFill>
                  <a:srgbClr val="002060"/>
                </a:solidFill>
              </a:rPr>
              <a:t>       </a:t>
            </a:r>
            <a:br>
              <a:rPr lang="el-GR" sz="1200" b="1" dirty="0">
                <a:solidFill>
                  <a:srgbClr val="002060"/>
                </a:solidFill>
              </a:rPr>
            </a:br>
            <a:br>
              <a:rPr lang="el-GR" sz="1200" b="1" dirty="0">
                <a:solidFill>
                  <a:srgbClr val="002060"/>
                </a:solidFill>
              </a:rPr>
            </a:br>
            <a:r>
              <a:rPr lang="el-GR" sz="1200" b="1" dirty="0">
                <a:solidFill>
                  <a:srgbClr val="002060"/>
                </a:solidFill>
              </a:rPr>
              <a:t>      </a:t>
            </a:r>
            <a:br>
              <a:rPr lang="el-GR" sz="459" dirty="0">
                <a:solidFill>
                  <a:srgbClr val="B4DBE0"/>
                </a:solidFill>
              </a:rPr>
            </a:br>
            <a:r>
              <a:rPr lang="el-GR" sz="459" dirty="0">
                <a:solidFill>
                  <a:srgbClr val="B4DBE0"/>
                </a:solidFill>
              </a:rPr>
              <a:t> </a:t>
            </a:r>
            <a:br>
              <a:rPr lang="el-GR" sz="459" dirty="0">
                <a:solidFill>
                  <a:srgbClr val="B4DBE0"/>
                </a:solidFill>
              </a:rPr>
            </a:br>
            <a:r>
              <a:rPr lang="el-GR" sz="459" dirty="0">
                <a:solidFill>
                  <a:srgbClr val="B4DBE0"/>
                </a:solidFill>
              </a:rPr>
              <a:t> 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DC50C0B-C80D-0107-8F04-07F0AC79C168}"/>
              </a:ext>
            </a:extLst>
          </p:cNvPr>
          <p:cNvSpPr/>
          <p:nvPr/>
        </p:nvSpPr>
        <p:spPr>
          <a:xfrm>
            <a:off x="150342" y="2276872"/>
            <a:ext cx="8411268" cy="138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  <a:p>
            <a:pPr algn="ctr"/>
            <a:endParaRPr lang="el-GR" b="1" dirty="0">
              <a:solidFill>
                <a:srgbClr val="FFC000"/>
              </a:solidFill>
            </a:endParaRPr>
          </a:p>
          <a:p>
            <a:pPr algn="ctr"/>
            <a:endParaRPr lang="el-GR" b="1" dirty="0">
              <a:solidFill>
                <a:srgbClr val="FFC00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b="1" dirty="0">
              <a:solidFill>
                <a:srgbClr val="FFC00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b="1" dirty="0">
              <a:solidFill>
                <a:srgbClr val="FFC00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 διαβήτης έχει </a:t>
            </a:r>
            <a:r>
              <a:rPr lang="el-GR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άμεση και αμφίδρομη </a:t>
            </a:r>
            <a:r>
              <a:rPr lang="el-G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σχέση με την στοματική υγεία!</a:t>
            </a:r>
          </a:p>
          <a:p>
            <a:pPr algn="ctr"/>
            <a:endParaRPr lang="el-GR" b="1" dirty="0">
              <a:solidFill>
                <a:srgbClr val="FFC00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b="1" dirty="0">
              <a:solidFill>
                <a:srgbClr val="FFC000"/>
              </a:solidFill>
              <a:latin typeface="Trebuchet MS" panose="020B0603020202020204" pitchFamily="34" charset="0"/>
            </a:endParaRPr>
          </a:p>
          <a:p>
            <a:endParaRPr lang="el-GR" b="1" dirty="0">
              <a:solidFill>
                <a:srgbClr val="FFC000"/>
              </a:solidFill>
              <a:latin typeface="Trebuchet MS" panose="020B0603020202020204" pitchFamily="34" charset="0"/>
            </a:endParaRPr>
          </a:p>
          <a:p>
            <a:pPr algn="ctr"/>
            <a:endParaRPr lang="el-GR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10" name="Arrow: Curved Right 21">
            <a:extLst>
              <a:ext uri="{FF2B5EF4-FFF2-40B4-BE49-F238E27FC236}">
                <a16:creationId xmlns:a16="http://schemas.microsoft.com/office/drawing/2014/main" id="{CBD743DF-01AC-72FF-2FF4-86BF685A5ECD}"/>
              </a:ext>
            </a:extLst>
          </p:cNvPr>
          <p:cNvSpPr/>
          <p:nvPr/>
        </p:nvSpPr>
        <p:spPr>
          <a:xfrm rot="5400000">
            <a:off x="4313421" y="3347042"/>
            <a:ext cx="337646" cy="978399"/>
          </a:xfrm>
          <a:prstGeom prst="curvedRightArrow">
            <a:avLst/>
          </a:prstGeom>
          <a:solidFill>
            <a:srgbClr val="AFDD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Arrow: Curved Right 20">
            <a:extLst>
              <a:ext uri="{FF2B5EF4-FFF2-40B4-BE49-F238E27FC236}">
                <a16:creationId xmlns:a16="http://schemas.microsoft.com/office/drawing/2014/main" id="{5BDAF202-30D5-ECA9-FD68-1EF83ED2B8BA}"/>
              </a:ext>
            </a:extLst>
          </p:cNvPr>
          <p:cNvSpPr/>
          <p:nvPr/>
        </p:nvSpPr>
        <p:spPr>
          <a:xfrm rot="15934744">
            <a:off x="4009924" y="4266165"/>
            <a:ext cx="337646" cy="978399"/>
          </a:xfrm>
          <a:prstGeom prst="curvedRightArrow">
            <a:avLst/>
          </a:prstGeom>
          <a:solidFill>
            <a:srgbClr val="AFDD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pic>
        <p:nvPicPr>
          <p:cNvPr id="12" name="Picture 7">
            <a:extLst>
              <a:ext uri="{FF2B5EF4-FFF2-40B4-BE49-F238E27FC236}">
                <a16:creationId xmlns:a16="http://schemas.microsoft.com/office/drawing/2014/main" id="{0EAD5190-C99E-B89A-51E1-283792B20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401" y="5201889"/>
            <a:ext cx="956237" cy="91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37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49B901-DF6E-36A4-522F-DEF2CCA25A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7422359-0FFE-8E6E-44D1-31993E03D15C}"/>
              </a:ext>
            </a:extLst>
          </p:cNvPr>
          <p:cNvSpPr/>
          <p:nvPr/>
        </p:nvSpPr>
        <p:spPr>
          <a:xfrm>
            <a:off x="-12413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dirty="0"/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414DE79C-F974-105C-B890-EF7F1647C239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>
            <a:extLst>
              <a:ext uri="{FF2B5EF4-FFF2-40B4-BE49-F238E27FC236}">
                <a16:creationId xmlns:a16="http://schemas.microsoft.com/office/drawing/2014/main" id="{498EC2A1-F546-8594-53CE-7542ACC502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2" y="5846111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4B29AA25-3D8B-F7E7-18B8-1A3C8EEF5745}"/>
              </a:ext>
            </a:extLst>
          </p:cNvPr>
          <p:cNvSpPr/>
          <p:nvPr/>
        </p:nvSpPr>
        <p:spPr>
          <a:xfrm>
            <a:off x="1429358" y="5932907"/>
            <a:ext cx="3024336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095C03-4E17-42BA-869E-CBE4625E25C4}"/>
              </a:ext>
            </a:extLst>
          </p:cNvPr>
          <p:cNvSpPr/>
          <p:nvPr/>
        </p:nvSpPr>
        <p:spPr>
          <a:xfrm>
            <a:off x="0" y="291810"/>
            <a:ext cx="9144000" cy="854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rgbClr val="FFC000"/>
                </a:solidFill>
              </a:rPr>
              <a:t>ΠΩΣ ΑΚΡΙΒΩΣ ΕΠΗΡΕΑΖΟΝΤΑΙ ΑΜΦΙΔΡΟΜΑ</a:t>
            </a:r>
            <a:r>
              <a:rPr lang="el-GR" b="1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997E61A-7131-4530-EBFB-DE2F2F88D0C5}"/>
              </a:ext>
            </a:extLst>
          </p:cNvPr>
          <p:cNvSpPr/>
          <p:nvPr/>
        </p:nvSpPr>
        <p:spPr>
          <a:xfrm>
            <a:off x="2183708" y="1292440"/>
            <a:ext cx="4471608" cy="2448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 b="1" dirty="0">
              <a:solidFill>
                <a:schemeClr val="bg1"/>
              </a:solidFill>
            </a:endParaRP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 διαβήτης μειώνει την άμυνα του στόματος απέναντι στα μικρόβια και ευνοεί την ανάπτυξη παθογόνων καταστάσεων </a:t>
            </a: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που εκδηλώνονται στην στοματική κοιλότητα</a:t>
            </a:r>
            <a:r>
              <a:rPr lang="el-G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b="1" dirty="0">
              <a:solidFill>
                <a:schemeClr val="bg1"/>
              </a:solidFill>
            </a:endParaRPr>
          </a:p>
          <a:p>
            <a:pPr algn="ctr"/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C40F69D5-3ED3-9FF7-01DB-CD9E53266E95}"/>
              </a:ext>
            </a:extLst>
          </p:cNvPr>
          <p:cNvSpPr/>
          <p:nvPr/>
        </p:nvSpPr>
        <p:spPr>
          <a:xfrm>
            <a:off x="121172" y="4233281"/>
            <a:ext cx="3154684" cy="92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23268520-5A68-1B84-CD64-49BF32525C33}"/>
              </a:ext>
            </a:extLst>
          </p:cNvPr>
          <p:cNvSpPr/>
          <p:nvPr/>
        </p:nvSpPr>
        <p:spPr>
          <a:xfrm>
            <a:off x="2174246" y="3917606"/>
            <a:ext cx="4344736" cy="2294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/>
              </a:solidFill>
            </a:endParaRPr>
          </a:p>
          <a:p>
            <a:pPr algn="ctr"/>
            <a:endParaRPr lang="el-GR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Με την σειρά τους οι φλεγμονές που εκδηλώνονται από αυτές τις καταστάσεις, επηρεάζουν τα επίπεδα του σακχάρου δυσχεραίνοντας την ρύθμιση του διαβήτη.  </a:t>
            </a:r>
          </a:p>
          <a:p>
            <a:pPr algn="ctr"/>
            <a:endParaRPr lang="el-GR" b="1" dirty="0">
              <a:solidFill>
                <a:srgbClr val="FFC000"/>
              </a:solidFill>
              <a:latin typeface="Trebuchet MS" panose="020B0603020202020204" pitchFamily="34" charset="0"/>
            </a:endParaRPr>
          </a:p>
          <a:p>
            <a:r>
              <a:rPr lang="el-GR" b="1" dirty="0">
                <a:solidFill>
                  <a:srgbClr val="FFC000"/>
                </a:solidFill>
              </a:rPr>
              <a:t>                               </a:t>
            </a:r>
            <a:endParaRPr lang="el-GR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29" name="Βέλος: Καμπύλο προς τα δεξιά 28">
            <a:extLst>
              <a:ext uri="{FF2B5EF4-FFF2-40B4-BE49-F238E27FC236}">
                <a16:creationId xmlns:a16="http://schemas.microsoft.com/office/drawing/2014/main" id="{E360E866-0DDF-2864-1402-3A207B344DE6}"/>
              </a:ext>
            </a:extLst>
          </p:cNvPr>
          <p:cNvSpPr/>
          <p:nvPr/>
        </p:nvSpPr>
        <p:spPr>
          <a:xfrm>
            <a:off x="1452188" y="2131217"/>
            <a:ext cx="731520" cy="2407950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0" name="Βέλος: Καμπύλο προς τα δεξιά 29">
            <a:extLst>
              <a:ext uri="{FF2B5EF4-FFF2-40B4-BE49-F238E27FC236}">
                <a16:creationId xmlns:a16="http://schemas.microsoft.com/office/drawing/2014/main" id="{8AFA93B1-4B26-5A04-CC53-1845C8882379}"/>
              </a:ext>
            </a:extLst>
          </p:cNvPr>
          <p:cNvSpPr/>
          <p:nvPr/>
        </p:nvSpPr>
        <p:spPr>
          <a:xfrm rot="10800000">
            <a:off x="6564005" y="2131217"/>
            <a:ext cx="731520" cy="2448272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7" name="Βέλος: Επάνω-κάτω 36">
            <a:extLst>
              <a:ext uri="{FF2B5EF4-FFF2-40B4-BE49-F238E27FC236}">
                <a16:creationId xmlns:a16="http://schemas.microsoft.com/office/drawing/2014/main" id="{6A3F950D-AD5C-4942-9EF3-C91FB8DF3D58}"/>
              </a:ext>
            </a:extLst>
          </p:cNvPr>
          <p:cNvSpPr/>
          <p:nvPr/>
        </p:nvSpPr>
        <p:spPr>
          <a:xfrm>
            <a:off x="4218832" y="3070644"/>
            <a:ext cx="288032" cy="758516"/>
          </a:xfrm>
          <a:prstGeom prst="up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8" name="Picture 7">
            <a:extLst>
              <a:ext uri="{FF2B5EF4-FFF2-40B4-BE49-F238E27FC236}">
                <a16:creationId xmlns:a16="http://schemas.microsoft.com/office/drawing/2014/main" id="{5C6BA842-D2B3-0FBC-A0CB-8EBFBAFD3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401" y="5201889"/>
            <a:ext cx="956237" cy="91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29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1151F3-8230-2A8D-4D7D-650C4947A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94243382-0F46-8413-4317-F6DEE67AACAB}"/>
              </a:ext>
            </a:extLst>
          </p:cNvPr>
          <p:cNvSpPr/>
          <p:nvPr/>
        </p:nvSpPr>
        <p:spPr>
          <a:xfrm>
            <a:off x="-102169" y="50414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l-GR" sz="18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Οι πιο σημαντικές εκδηλώσεις αφορούν</a:t>
            </a:r>
            <a:r>
              <a:rPr lang="en-US" sz="18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l-GR" sz="18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περιοδοντικά νοσήματα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ξηροστομία 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l-G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τερηδόνα, δυσκολία στην κατάποση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εξελκώσεις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αυσαλγία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κακοσμία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l-G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ειωμένη ικανότητα επούλωσης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στοματικά νοσήματα και λοιμώξεις</a:t>
            </a:r>
          </a:p>
          <a:p>
            <a:pPr algn="ctr"/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1800" b="1" dirty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1800" b="1" dirty="0">
              <a:solidFill>
                <a:schemeClr val="bg1"/>
              </a:solidFill>
            </a:endParaRPr>
          </a:p>
          <a:p>
            <a:pPr algn="ctr"/>
            <a:endParaRPr lang="el-GR" sz="1800" b="1" dirty="0">
              <a:solidFill>
                <a:schemeClr val="bg1"/>
              </a:solidFill>
            </a:endParaRPr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344E02DC-6543-259F-C36C-923820AD259F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>
            <a:extLst>
              <a:ext uri="{FF2B5EF4-FFF2-40B4-BE49-F238E27FC236}">
                <a16:creationId xmlns:a16="http://schemas.microsoft.com/office/drawing/2014/main" id="{E123E089-A540-C92F-98B5-71602A2835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2" y="5846111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6AEF2F80-410D-A8E5-090C-CC8805F8F929}"/>
              </a:ext>
            </a:extLst>
          </p:cNvPr>
          <p:cNvSpPr/>
          <p:nvPr/>
        </p:nvSpPr>
        <p:spPr>
          <a:xfrm>
            <a:off x="1429358" y="5932907"/>
            <a:ext cx="3024336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894F0A-F1FE-1104-36D4-686F9B1B92E0}"/>
              </a:ext>
            </a:extLst>
          </p:cNvPr>
          <p:cNvSpPr/>
          <p:nvPr/>
        </p:nvSpPr>
        <p:spPr>
          <a:xfrm>
            <a:off x="-12413" y="307705"/>
            <a:ext cx="91440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>
              <a:solidFill>
                <a:srgbClr val="FFC000"/>
              </a:solidFill>
            </a:endParaRPr>
          </a:p>
          <a:p>
            <a:pPr algn="ctr"/>
            <a:endParaRPr lang="el-GR" b="1" dirty="0">
              <a:solidFill>
                <a:srgbClr val="FFC000"/>
              </a:solidFill>
            </a:endParaRPr>
          </a:p>
          <a:p>
            <a:pPr algn="ctr"/>
            <a:r>
              <a:rPr lang="el-GR" b="1" dirty="0">
                <a:solidFill>
                  <a:srgbClr val="FFC000"/>
                </a:solidFill>
              </a:rPr>
              <a:t>ΠΟΙΕΣ ΕΝΑΙ ΟΙ ΠΑΘΟΓΟΝΕΣ ΚΑΤΑΣΤΑΣΕΙΣ</a:t>
            </a:r>
          </a:p>
          <a:p>
            <a:pPr algn="ctr"/>
            <a:r>
              <a:rPr lang="el-GR" b="1" dirty="0">
                <a:solidFill>
                  <a:srgbClr val="FFC000"/>
                </a:solidFill>
              </a:rPr>
              <a:t> ΠΟΥ ΠΡΟΚΑΛΕΙ Ο ΔΙΑΒΗΤΗΣ ΣΤΟ ΣΤΟΜΑ?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00DF0A1-9DE6-9CE6-65EC-9EEC153A329D}"/>
              </a:ext>
            </a:extLst>
          </p:cNvPr>
          <p:cNvSpPr/>
          <p:nvPr/>
        </p:nvSpPr>
        <p:spPr>
          <a:xfrm>
            <a:off x="899592" y="2453193"/>
            <a:ext cx="7632848" cy="2992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 dirty="0"/>
          </a:p>
          <a:p>
            <a:pPr algn="ctr"/>
            <a:r>
              <a:rPr lang="el-GR" dirty="0"/>
              <a:t> </a:t>
            </a:r>
          </a:p>
          <a:p>
            <a:pPr algn="ctr"/>
            <a:endParaRPr lang="el-GR" dirty="0"/>
          </a:p>
          <a:p>
            <a:pPr algn="ctr"/>
            <a:endParaRPr lang="el-GR" dirty="0"/>
          </a:p>
          <a:p>
            <a:pPr algn="ctr"/>
            <a:endParaRPr lang="el-GR" dirty="0"/>
          </a:p>
          <a:p>
            <a:pPr algn="ctr"/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056160DF-EE5F-4A65-769D-AA2D58469243}"/>
              </a:ext>
            </a:extLst>
          </p:cNvPr>
          <p:cNvSpPr/>
          <p:nvPr/>
        </p:nvSpPr>
        <p:spPr>
          <a:xfrm>
            <a:off x="121172" y="4233281"/>
            <a:ext cx="3154684" cy="92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13" name="Picture 4" descr="Τι προκαλεί η ξηροστομία;">
            <a:extLst>
              <a:ext uri="{FF2B5EF4-FFF2-40B4-BE49-F238E27FC236}">
                <a16:creationId xmlns:a16="http://schemas.microsoft.com/office/drawing/2014/main" id="{8F49EDC1-0171-21FD-F6A3-DBE33133C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30" y="4739545"/>
            <a:ext cx="1493866" cy="83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Tooth Pain Vector Art, Icons, and Graphics for Free Download">
            <a:extLst>
              <a:ext uri="{FF2B5EF4-FFF2-40B4-BE49-F238E27FC236}">
                <a16:creationId xmlns:a16="http://schemas.microsoft.com/office/drawing/2014/main" id="{9606A5C9-326A-B41D-0670-B19D71FB9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540" y="4742541"/>
            <a:ext cx="1423672" cy="85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Todo lo que debes saber sobre la caries | Mavident Don Benito">
            <a:extLst>
              <a:ext uri="{FF2B5EF4-FFF2-40B4-BE49-F238E27FC236}">
                <a16:creationId xmlns:a16="http://schemas.microsoft.com/office/drawing/2014/main" id="{0D5415B6-0CA1-CB00-14DC-A3E6870A5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77" y="4739545"/>
            <a:ext cx="1390577" cy="83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Κακό, Αναπνοή, Δυσοσμία Του Στόματος">
            <a:extLst>
              <a:ext uri="{FF2B5EF4-FFF2-40B4-BE49-F238E27FC236}">
                <a16:creationId xmlns:a16="http://schemas.microsoft.com/office/drawing/2014/main" id="{C5D457E3-F837-AB6D-9F5F-D8EC86F41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61" y="4728968"/>
            <a:ext cx="1268949" cy="84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7">
            <a:extLst>
              <a:ext uri="{FF2B5EF4-FFF2-40B4-BE49-F238E27FC236}">
                <a16:creationId xmlns:a16="http://schemas.microsoft.com/office/drawing/2014/main" id="{9D95E3CA-8152-1BCB-8C33-69DAD3030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401" y="5201889"/>
            <a:ext cx="956237" cy="91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397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-22284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868527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/>
          <p:cNvSpPr/>
          <p:nvPr/>
        </p:nvSpPr>
        <p:spPr>
          <a:xfrm>
            <a:off x="1403648" y="6021288"/>
            <a:ext cx="2880320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2284" y="476672"/>
            <a:ext cx="9144000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algn="ctr"/>
            <a:endParaRPr lang="el-GR" dirty="0"/>
          </a:p>
          <a:p>
            <a:pPr algn="ctr"/>
            <a:endParaRPr lang="el-GR" dirty="0"/>
          </a:p>
        </p:txBody>
      </p:sp>
      <p:pic>
        <p:nvPicPr>
          <p:cNvPr id="11" name="Picture 7">
            <a:extLst>
              <a:ext uri="{FF2B5EF4-FFF2-40B4-BE49-F238E27FC236}">
                <a16:creationId xmlns:a16="http://schemas.microsoft.com/office/drawing/2014/main" id="{E0B8E3D2-8657-9658-B9B8-F4D094066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401" y="5201889"/>
            <a:ext cx="956237" cy="91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BBA69683-41FE-4E5D-880D-4D3CDCA44C95}"/>
              </a:ext>
            </a:extLst>
          </p:cNvPr>
          <p:cNvSpPr/>
          <p:nvPr/>
        </p:nvSpPr>
        <p:spPr>
          <a:xfrm>
            <a:off x="6394484" y="3415414"/>
            <a:ext cx="1115616" cy="261945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Τίτλος 1">
            <a:extLst>
              <a:ext uri="{FF2B5EF4-FFF2-40B4-BE49-F238E27FC236}">
                <a16:creationId xmlns:a16="http://schemas.microsoft.com/office/drawing/2014/main" id="{E2A4141D-B6D6-AA33-2A35-603CDA41BBBA}"/>
              </a:ext>
            </a:extLst>
          </p:cNvPr>
          <p:cNvSpPr txBox="1">
            <a:spLocks/>
          </p:cNvSpPr>
          <p:nvPr/>
        </p:nvSpPr>
        <p:spPr>
          <a:xfrm>
            <a:off x="1610136" y="1246339"/>
            <a:ext cx="5879159" cy="3564396"/>
          </a:xfrm>
          <a:prstGeom prst="rect">
            <a:avLst/>
          </a:prstGeom>
          <a:solidFill>
            <a:srgbClr val="F5C7EC"/>
          </a:solidFill>
        </p:spPr>
        <p:txBody>
          <a:bodyPr vert="horz" lIns="51435" tIns="25718" rIns="51435" bIns="25718" rtlCol="0" anchor="ctr">
            <a:noAutofit/>
          </a:bodyPr>
          <a:lstStyle>
            <a:lvl1pPr algn="ctr" defTabSz="472384" rtl="0" eaLnBrk="1" latinLnBrk="0" hangingPunct="1">
              <a:spcBef>
                <a:spcPct val="0"/>
              </a:spcBef>
              <a:buNone/>
              <a:defRPr sz="229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400" b="1" dirty="0">
                <a:solidFill>
                  <a:srgbClr val="002060"/>
                </a:solidFill>
              </a:rPr>
              <a:t>      </a:t>
            </a:r>
            <a:br>
              <a:rPr lang="el-GR" sz="1400" b="1" dirty="0">
                <a:solidFill>
                  <a:srgbClr val="002060"/>
                </a:solidFill>
              </a:rPr>
            </a:br>
            <a:br>
              <a:rPr lang="el-GR" sz="1400" b="1" dirty="0">
                <a:solidFill>
                  <a:srgbClr val="002060"/>
                </a:solidFill>
              </a:rPr>
            </a:br>
            <a:r>
              <a:rPr lang="el-GR" sz="1400" b="1" dirty="0">
                <a:solidFill>
                  <a:srgbClr val="002060"/>
                </a:solidFill>
              </a:rPr>
              <a:t>         </a:t>
            </a:r>
            <a:br>
              <a:rPr lang="el-GR" sz="1400" b="1" dirty="0">
                <a:solidFill>
                  <a:srgbClr val="002060"/>
                </a:solidFill>
              </a:rPr>
            </a:br>
            <a:br>
              <a:rPr lang="el-GR" sz="1400" b="1" dirty="0">
                <a:solidFill>
                  <a:srgbClr val="002060"/>
                </a:solidFill>
              </a:rPr>
            </a:br>
            <a:r>
              <a:rPr lang="el-GR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Έχεις διαβήτη?</a:t>
            </a:r>
          </a:p>
          <a:p>
            <a:r>
              <a:rPr lang="el-GR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Ενημέρωσε τον οδοντίατρό σου!</a:t>
            </a:r>
            <a:r>
              <a:rPr lang="en-US" sz="1400" b="1" dirty="0">
                <a:solidFill>
                  <a:srgbClr val="B4DBE0"/>
                </a:solidFill>
              </a:rPr>
              <a:t>.</a:t>
            </a:r>
            <a:br>
              <a:rPr lang="el-GR" sz="1400" b="1" dirty="0">
                <a:solidFill>
                  <a:srgbClr val="B4DBE0"/>
                </a:solidFill>
              </a:rPr>
            </a:br>
            <a:br>
              <a:rPr lang="el-GR" sz="1400" b="1" dirty="0">
                <a:solidFill>
                  <a:srgbClr val="B4DBE0"/>
                </a:solidFill>
              </a:rPr>
            </a:br>
            <a:r>
              <a:rPr lang="el-GR" sz="1200" b="1" dirty="0">
                <a:solidFill>
                  <a:srgbClr val="002060"/>
                </a:solidFill>
              </a:rPr>
              <a:t>       </a:t>
            </a:r>
            <a:br>
              <a:rPr lang="el-GR" sz="1200" b="1" dirty="0">
                <a:solidFill>
                  <a:srgbClr val="002060"/>
                </a:solidFill>
              </a:rPr>
            </a:br>
            <a:br>
              <a:rPr lang="el-GR" sz="1200" b="1" dirty="0">
                <a:solidFill>
                  <a:srgbClr val="002060"/>
                </a:solidFill>
              </a:rPr>
            </a:br>
            <a:r>
              <a:rPr lang="el-GR" sz="1200" b="1" dirty="0">
                <a:solidFill>
                  <a:srgbClr val="002060"/>
                </a:solidFill>
              </a:rPr>
              <a:t>      </a:t>
            </a:r>
            <a:br>
              <a:rPr lang="el-GR" sz="459" dirty="0">
                <a:solidFill>
                  <a:srgbClr val="B4DBE0"/>
                </a:solidFill>
              </a:rPr>
            </a:br>
            <a:r>
              <a:rPr lang="el-GR" sz="459" dirty="0">
                <a:solidFill>
                  <a:srgbClr val="B4DBE0"/>
                </a:solidFill>
              </a:rPr>
              <a:t> </a:t>
            </a:r>
            <a:br>
              <a:rPr lang="el-GR" sz="459" dirty="0">
                <a:solidFill>
                  <a:srgbClr val="B4DBE0"/>
                </a:solidFill>
              </a:rPr>
            </a:br>
            <a:r>
              <a:rPr lang="el-GR" sz="459" dirty="0">
                <a:solidFill>
                  <a:srgbClr val="B4DBE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346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-22284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868527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/>
          <p:cNvSpPr/>
          <p:nvPr/>
        </p:nvSpPr>
        <p:spPr>
          <a:xfrm>
            <a:off x="1403648" y="6021288"/>
            <a:ext cx="2880320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2284" y="476672"/>
            <a:ext cx="9144000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algn="ctr"/>
            <a:endParaRPr lang="el-GR" dirty="0"/>
          </a:p>
          <a:p>
            <a:pPr algn="ctr"/>
            <a:endParaRPr lang="el-GR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2EF43B-B7B6-9A42-718E-039F632641C9}"/>
              </a:ext>
            </a:extLst>
          </p:cNvPr>
          <p:cNvSpPr/>
          <p:nvPr/>
        </p:nvSpPr>
        <p:spPr>
          <a:xfrm>
            <a:off x="22284" y="564523"/>
            <a:ext cx="9144000" cy="855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 ΡΟΛΟΣ ΤΟΥ ΟΔΟΝΤΙΑΤΡΟΥ </a:t>
            </a:r>
            <a:r>
              <a:rPr lang="en-US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l-G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ΊΝΑΙ ΠΟΛΥ ΣΗΜΑΝΤΙΚΟΣ </a:t>
            </a:r>
          </a:p>
        </p:txBody>
      </p:sp>
      <p:pic>
        <p:nvPicPr>
          <p:cNvPr id="11" name="Picture 7">
            <a:extLst>
              <a:ext uri="{FF2B5EF4-FFF2-40B4-BE49-F238E27FC236}">
                <a16:creationId xmlns:a16="http://schemas.microsoft.com/office/drawing/2014/main" id="{E0B8E3D2-8657-9658-B9B8-F4D094066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401" y="5201889"/>
            <a:ext cx="956237" cy="91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Τίτλος 1">
            <a:extLst>
              <a:ext uri="{FF2B5EF4-FFF2-40B4-BE49-F238E27FC236}">
                <a16:creationId xmlns:a16="http://schemas.microsoft.com/office/drawing/2014/main" id="{2CC73040-5A15-1A69-2669-6736A0E22C3B}"/>
              </a:ext>
            </a:extLst>
          </p:cNvPr>
          <p:cNvSpPr txBox="1">
            <a:spLocks/>
          </p:cNvSpPr>
          <p:nvPr/>
        </p:nvSpPr>
        <p:spPr>
          <a:xfrm>
            <a:off x="1475656" y="2276872"/>
            <a:ext cx="6220493" cy="1101166"/>
          </a:xfrm>
          <a:prstGeom prst="rect">
            <a:avLst/>
          </a:prstGeom>
          <a:noFill/>
        </p:spPr>
        <p:txBody>
          <a:bodyPr vert="horz" lIns="51435" tIns="25718" rIns="51435" bIns="25718" rtlCol="0" anchor="ctr">
            <a:noAutofit/>
          </a:bodyPr>
          <a:lstStyle>
            <a:lvl1pPr algn="ctr" defTabSz="472384" rtl="0" eaLnBrk="1" latinLnBrk="0" hangingPunct="1">
              <a:spcBef>
                <a:spcPct val="0"/>
              </a:spcBef>
              <a:buNone/>
              <a:defRPr sz="229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1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γιατί μπορεί να αναγνωρίσει τις βλάβες και να συμβάλλει</a:t>
            </a:r>
            <a:r>
              <a:rPr lang="en-US" sz="1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1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8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18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18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στην πρόληψη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την έγκαιρη διάγνωση,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και την ταχύτερη θεραπεία του διαβήτη                                                      </a:t>
            </a:r>
            <a:br>
              <a:rPr lang="el-GR" sz="459" dirty="0">
                <a:solidFill>
                  <a:srgbClr val="B4DBE0"/>
                </a:solidFill>
              </a:rPr>
            </a:br>
            <a:r>
              <a:rPr lang="el-GR" sz="459" dirty="0">
                <a:solidFill>
                  <a:srgbClr val="B4DBE0"/>
                </a:solidFill>
              </a:rPr>
              <a:t> </a:t>
            </a:r>
            <a:br>
              <a:rPr lang="el-GR" sz="459" dirty="0">
                <a:solidFill>
                  <a:srgbClr val="B4DBE0"/>
                </a:solidFill>
              </a:rPr>
            </a:br>
            <a:r>
              <a:rPr lang="el-GR" sz="459" dirty="0">
                <a:solidFill>
                  <a:srgbClr val="B4DBE0"/>
                </a:solidFill>
              </a:rPr>
              <a:t> </a:t>
            </a:r>
          </a:p>
        </p:txBody>
      </p:sp>
      <p:pic>
        <p:nvPicPr>
          <p:cNvPr id="8" name="Γραφικό 7" descr="Ένα λάμπα">
            <a:extLst>
              <a:ext uri="{FF2B5EF4-FFF2-40B4-BE49-F238E27FC236}">
                <a16:creationId xmlns:a16="http://schemas.microsoft.com/office/drawing/2014/main" id="{F15A6906-2446-637C-B220-2011C6CD5A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87180" y="1075539"/>
            <a:ext cx="1349896" cy="134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253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1151F3-8230-2A8D-4D7D-650C4947A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94243382-0F46-8413-4317-F6DEE67AACAB}"/>
              </a:ext>
            </a:extLst>
          </p:cNvPr>
          <p:cNvSpPr/>
          <p:nvPr/>
        </p:nvSpPr>
        <p:spPr>
          <a:xfrm>
            <a:off x="-24825" y="-3036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αιμορραγία των ούλων αυτόματη ή κατά το βούρτσισμα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πόνο, ερυθρότητα ή οίδημα των ούλων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υφίζηση (υποχώρηση των ούλων)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αίσθημα καύσου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αίσθημα ξηρότητας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κακοσμία του στόματος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κινητικότητα των δοντιών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πληγές στο στόμα που δεν επουλώνονται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αλλαγές στον τρόπο που «κλείνουν» τα δόντια μεταξύ τους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344E02DC-6543-259F-C36C-923820AD259F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>
            <a:extLst>
              <a:ext uri="{FF2B5EF4-FFF2-40B4-BE49-F238E27FC236}">
                <a16:creationId xmlns:a16="http://schemas.microsoft.com/office/drawing/2014/main" id="{E123E089-A540-C92F-98B5-71602A2835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2" y="5846111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6AEF2F80-410D-A8E5-090C-CC8805F8F929}"/>
              </a:ext>
            </a:extLst>
          </p:cNvPr>
          <p:cNvSpPr/>
          <p:nvPr/>
        </p:nvSpPr>
        <p:spPr>
          <a:xfrm>
            <a:off x="1429358" y="5932907"/>
            <a:ext cx="3024336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894F0A-F1FE-1104-36D4-686F9B1B92E0}"/>
              </a:ext>
            </a:extLst>
          </p:cNvPr>
          <p:cNvSpPr/>
          <p:nvPr/>
        </p:nvSpPr>
        <p:spPr>
          <a:xfrm>
            <a:off x="0" y="430813"/>
            <a:ext cx="91440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ΠΟΙΑ ΣΥΜΠΤΩΜΑΤΑ ΣΤΗΝ ΣΤΟΜΑΤΙΚΗ ΚΟΙΛΟΤΗΤΑ </a:t>
            </a:r>
          </a:p>
          <a:p>
            <a:pPr algn="ctr"/>
            <a:r>
              <a:rPr lang="el-G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ΠΡΕΠΕΙ ΝΑ ΑΝΑΦΕΡΩ ΑΜΕΣΑ ΣΤΟΝ ΟΔΟΝΤΙΑΤΡΟ?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056160DF-EE5F-4A65-769D-AA2D58469243}"/>
              </a:ext>
            </a:extLst>
          </p:cNvPr>
          <p:cNvSpPr/>
          <p:nvPr/>
        </p:nvSpPr>
        <p:spPr>
          <a:xfrm>
            <a:off x="121172" y="4233281"/>
            <a:ext cx="3154684" cy="92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23" name="Picture 7">
            <a:extLst>
              <a:ext uri="{FF2B5EF4-FFF2-40B4-BE49-F238E27FC236}">
                <a16:creationId xmlns:a16="http://schemas.microsoft.com/office/drawing/2014/main" id="{9D95E3CA-8152-1BCB-8C33-69DAD3030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401" y="5201889"/>
            <a:ext cx="956237" cy="91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Τα Συνηθέστερα Προβλήματα Που Προκαλούν Οι Φρονιμίτες - Salamastrakis  Dental Clinic | Athens - Limassol">
            <a:extLst>
              <a:ext uri="{FF2B5EF4-FFF2-40B4-BE49-F238E27FC236}">
                <a16:creationId xmlns:a16="http://schemas.microsoft.com/office/drawing/2014/main" id="{6D15F54D-6CE6-B4EE-E444-F772339E2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564904"/>
            <a:ext cx="3067131" cy="1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210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49B901-DF6E-36A4-522F-DEF2CCA25A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7422359-0FFE-8E6E-44D1-31993E03D15C}"/>
              </a:ext>
            </a:extLst>
          </p:cNvPr>
          <p:cNvSpPr/>
          <p:nvPr/>
        </p:nvSpPr>
        <p:spPr>
          <a:xfrm>
            <a:off x="0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414DE79C-F974-105C-B890-EF7F1647C239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>
            <a:extLst>
              <a:ext uri="{FF2B5EF4-FFF2-40B4-BE49-F238E27FC236}">
                <a16:creationId xmlns:a16="http://schemas.microsoft.com/office/drawing/2014/main" id="{498EC2A1-F546-8594-53CE-7542ACC502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2" y="5846111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4B29AA25-3D8B-F7E7-18B8-1A3C8EEF5745}"/>
              </a:ext>
            </a:extLst>
          </p:cNvPr>
          <p:cNvSpPr/>
          <p:nvPr/>
        </p:nvSpPr>
        <p:spPr>
          <a:xfrm>
            <a:off x="1429358" y="5932907"/>
            <a:ext cx="3024336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095C03-4E17-42BA-869E-CBE4625E25C4}"/>
              </a:ext>
            </a:extLst>
          </p:cNvPr>
          <p:cNvSpPr/>
          <p:nvPr/>
        </p:nvSpPr>
        <p:spPr>
          <a:xfrm>
            <a:off x="0" y="692695"/>
            <a:ext cx="9144000" cy="823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rgbClr val="FFC000"/>
                </a:solidFill>
              </a:rPr>
              <a:t>ΠΩΣ ΝΑ ΦΡΟΝΤΙΣΩ ΤΟ ΣΤΟΜΑ ΜΟΥ</a:t>
            </a:r>
            <a:r>
              <a:rPr lang="el-GR" b="1" dirty="0">
                <a:solidFill>
                  <a:schemeClr val="accent3"/>
                </a:solidFill>
              </a:rPr>
              <a:t>?</a:t>
            </a:r>
          </a:p>
          <a:p>
            <a:pPr algn="ctr"/>
            <a:endParaRPr lang="el-GR" b="1" dirty="0">
              <a:solidFill>
                <a:schemeClr val="accent3"/>
              </a:solidFill>
            </a:endParaRPr>
          </a:p>
          <a:p>
            <a:pPr algn="ctr"/>
            <a:endParaRPr lang="el-GR" b="1" dirty="0">
              <a:solidFill>
                <a:schemeClr val="accent3"/>
              </a:solidFill>
            </a:endParaRPr>
          </a:p>
          <a:p>
            <a:pPr algn="ctr"/>
            <a:endParaRPr lang="el-GR" b="1" dirty="0">
              <a:solidFill>
                <a:schemeClr val="accent3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997E61A-7131-4530-EBFB-DE2F2F88D0C5}"/>
              </a:ext>
            </a:extLst>
          </p:cNvPr>
          <p:cNvSpPr/>
          <p:nvPr/>
        </p:nvSpPr>
        <p:spPr>
          <a:xfrm>
            <a:off x="121172" y="2453193"/>
            <a:ext cx="8411268" cy="1780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l-GR" b="1" kern="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l-GR" sz="1800" b="1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l-GR" b="1" kern="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l-GR" sz="1800" b="1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el-GR" sz="18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Βούρτσισε τα δόντια πρωί και βράδυ με οδοντόβουρτσα και οδοντόκρεμα. </a:t>
            </a:r>
          </a:p>
          <a:p>
            <a:pPr lvl="0" algn="ctr">
              <a:lnSpc>
                <a:spcPct val="107000"/>
              </a:lnSpc>
            </a:pPr>
            <a:r>
              <a:rPr lang="el-GR" b="1" kern="1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l-GR" sz="18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ποσότητα της οδοντόκρεμας πρέπει να είναι σχεδόν όσο ένα μπιζέλι. </a:t>
            </a:r>
          </a:p>
          <a:p>
            <a:pPr lvl="0">
              <a:lnSpc>
                <a:spcPct val="107000"/>
              </a:lnSpc>
            </a:pPr>
            <a:endParaRPr lang="el-GR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l-GR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l-GR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Τοποθέτησε την οδοντόβουρτσα με γωνία 45</a:t>
            </a:r>
            <a:r>
              <a:rPr lang="el-GR" sz="1800" kern="1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</a:t>
            </a:r>
            <a:r>
              <a:rPr lang="el-GR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σε σχέση με τα ούλα  </a:t>
            </a:r>
          </a:p>
          <a:p>
            <a:pPr lvl="0">
              <a:lnSpc>
                <a:spcPct val="107000"/>
              </a:lnSpc>
            </a:pPr>
            <a:r>
              <a:rPr lang="el-GR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και </a:t>
            </a:r>
            <a:r>
              <a:rPr lang="el-GR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κάνε μικρές τοπικές κινήσεις αρχικά εμπρός πίσω </a:t>
            </a:r>
          </a:p>
          <a:p>
            <a:pPr lvl="0">
              <a:lnSpc>
                <a:spcPct val="107000"/>
              </a:lnSpc>
            </a:pPr>
            <a:r>
              <a:rPr lang="el-GR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l-GR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και στην συνέχεια από τα ούλα προς τα δόντια. 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el-GR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l-GR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Βούρτσισε προσεχτικά όλες τις πλευρές των δοντιών </a:t>
            </a:r>
          </a:p>
          <a:p>
            <a:pPr lvl="0">
              <a:lnSpc>
                <a:spcPct val="107000"/>
              </a:lnSpc>
            </a:pPr>
            <a:r>
              <a:rPr lang="el-GR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l-GR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παρειακές, γλωσσικές και μασητικές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endParaRPr lang="el-GR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l-GR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Δεν έχει τόσο σημασία πόση ώρα βουρτσίζεις,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l-GR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l-GR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αλλά πόσο καλά το κάνεις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b="1" dirty="0">
              <a:solidFill>
                <a:srgbClr val="FFC000"/>
              </a:solidFill>
              <a:latin typeface="Trebuchet MS" panose="020B0603020202020204" pitchFamily="34" charset="0"/>
            </a:endParaRPr>
          </a:p>
          <a:p>
            <a:endParaRPr lang="el-GR" b="1" dirty="0">
              <a:solidFill>
                <a:srgbClr val="FFC000"/>
              </a:solidFill>
              <a:latin typeface="Trebuchet MS" panose="020B0603020202020204" pitchFamily="34" charset="0"/>
            </a:endParaRPr>
          </a:p>
          <a:p>
            <a:pPr algn="ctr"/>
            <a:endParaRPr lang="el-GR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algn="ctr"/>
            <a:endParaRPr lang="el-G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C40F69D5-3ED3-9FF7-01DB-CD9E53266E95}"/>
              </a:ext>
            </a:extLst>
          </p:cNvPr>
          <p:cNvSpPr/>
          <p:nvPr/>
        </p:nvSpPr>
        <p:spPr>
          <a:xfrm>
            <a:off x="121172" y="4233281"/>
            <a:ext cx="3154684" cy="92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8" name="Εικόνα 1" descr="Εικόνα που περιέχει οδοντόβουρτσα, δόντι, στοματική υγιεινή, εργαλείο&#10;&#10;Περιγραφή που δημιουργήθηκε αυτόματα">
            <a:extLst>
              <a:ext uri="{FF2B5EF4-FFF2-40B4-BE49-F238E27FC236}">
                <a16:creationId xmlns:a16="http://schemas.microsoft.com/office/drawing/2014/main" id="{FE9FF372-E4FA-4907-F267-9C8117180A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580" y="2962402"/>
            <a:ext cx="2709492" cy="237773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FAEEF6B-7912-0AAB-AEA4-92C88692F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617" y="5563109"/>
            <a:ext cx="956237" cy="91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33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F3098E-94E1-1704-C314-80FCD2BB9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B7D3BFB-4F21-53F6-57CE-83EE9C4AFC05}"/>
              </a:ext>
            </a:extLst>
          </p:cNvPr>
          <p:cNvSpPr/>
          <p:nvPr/>
        </p:nvSpPr>
        <p:spPr>
          <a:xfrm>
            <a:off x="0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r>
              <a:rPr lang="el-GR" sz="18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Καθάρισε τα μεσοδόντια διαστήματα τουλάχιστον μια φορά την ημέρα </a:t>
            </a:r>
          </a:p>
          <a:p>
            <a:pPr lvl="0" algn="ctr">
              <a:lnSpc>
                <a:spcPct val="107000"/>
              </a:lnSpc>
            </a:pPr>
            <a:r>
              <a:rPr lang="el-GR" sz="18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 κάποιον από τους ακόλουθους τρόπους :</a:t>
            </a:r>
            <a:endParaRPr lang="el-GR" sz="1800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</a:pP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οδοντικό νήμα                        βουρτσάκι                    οδοντογλυφίδα            </a:t>
            </a:r>
            <a:r>
              <a:rPr lang="el-GR" sz="1800" kern="100" dirty="0" err="1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συγκρατητήρα</a:t>
            </a:r>
            <a:endParaRPr lang="el-GR" sz="1800" kern="1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l-GR" kern="1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σιλικόνης                       νήματος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l-GR" kern="1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l-G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l-GR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l-GR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- απόφυγε βίαιες κινήσεις που τραυματίζουν τα ούλα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l-G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- ο οδοντίατρός σου θα σε συμβουλεύσει ποιο μέσο είναι πιο κατάλληλο για το στόμα σου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0D3AAA20-721B-4323-4289-1879745E59F6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>
            <a:extLst>
              <a:ext uri="{FF2B5EF4-FFF2-40B4-BE49-F238E27FC236}">
                <a16:creationId xmlns:a16="http://schemas.microsoft.com/office/drawing/2014/main" id="{F308D3ED-DD1C-DD4A-8C56-4CABA16B93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89" y="5877272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73646262-22F3-AB47-21ED-4744D16FB7C8}"/>
              </a:ext>
            </a:extLst>
          </p:cNvPr>
          <p:cNvSpPr/>
          <p:nvPr/>
        </p:nvSpPr>
        <p:spPr>
          <a:xfrm>
            <a:off x="1403648" y="6021288"/>
            <a:ext cx="2952328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01F4E75-6624-9329-4DE8-08AF87541334}"/>
              </a:ext>
            </a:extLst>
          </p:cNvPr>
          <p:cNvSpPr/>
          <p:nvPr/>
        </p:nvSpPr>
        <p:spPr>
          <a:xfrm>
            <a:off x="107504" y="2492896"/>
            <a:ext cx="914400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/>
            <a:endParaRPr lang="el-GR" b="0" i="0" dirty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</p:txBody>
      </p:sp>
      <p:pic>
        <p:nvPicPr>
          <p:cNvPr id="8" name="Εικόνα 2" descr="Εικόνα που περιέχει δόντι, οδοντιατρική, φιλμ ακτινογραφίας, οδοντικό&#10;&#10;Περιγραφή που δημιουργήθηκε αυτόματα">
            <a:extLst>
              <a:ext uri="{FF2B5EF4-FFF2-40B4-BE49-F238E27FC236}">
                <a16:creationId xmlns:a16="http://schemas.microsoft.com/office/drawing/2014/main" id="{58A0B301-D34F-4E94-DBD6-4EC00BC1F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871765"/>
            <a:ext cx="2219325" cy="1451610"/>
          </a:xfrm>
          <a:prstGeom prst="rect">
            <a:avLst/>
          </a:prstGeom>
        </p:spPr>
      </p:pic>
      <p:pic>
        <p:nvPicPr>
          <p:cNvPr id="10" name="Εικόνα 3">
            <a:extLst>
              <a:ext uri="{FF2B5EF4-FFF2-40B4-BE49-F238E27FC236}">
                <a16:creationId xmlns:a16="http://schemas.microsoft.com/office/drawing/2014/main" id="{17D84C36-716B-8EB9-F4F7-B7E5B96F24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27" y="2878292"/>
            <a:ext cx="1932028" cy="1451610"/>
          </a:xfrm>
          <a:prstGeom prst="rect">
            <a:avLst/>
          </a:prstGeom>
        </p:spPr>
      </p:pic>
      <p:pic>
        <p:nvPicPr>
          <p:cNvPr id="11" name="Εικόνα 4" descr="Εικόνα που περιέχει clipart, καρτούν,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48DBB09D-FD29-A404-4EC3-80F26A4D95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15749" y="2878292"/>
            <a:ext cx="1445083" cy="1445083"/>
          </a:xfrm>
          <a:prstGeom prst="rect">
            <a:avLst/>
          </a:prstGeom>
        </p:spPr>
      </p:pic>
      <p:pic>
        <p:nvPicPr>
          <p:cNvPr id="12" name="Εικόνα 5">
            <a:extLst>
              <a:ext uri="{FF2B5EF4-FFF2-40B4-BE49-F238E27FC236}">
                <a16:creationId xmlns:a16="http://schemas.microsoft.com/office/drawing/2014/main" id="{8951EA55-43BA-0B65-8FCE-210832D8D7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188" y="2871765"/>
            <a:ext cx="1932028" cy="14794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1F7838-B167-6BA3-8B6F-5E918BA01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617" y="5563109"/>
            <a:ext cx="956237" cy="91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015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7775</TotalTime>
  <Words>673</Words>
  <Application>Microsoft Office PowerPoint</Application>
  <PresentationFormat>On-screen Show (4:3)</PresentationFormat>
  <Paragraphs>186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Vasia</dc:creator>
  <cp:lastModifiedBy>V Smile</cp:lastModifiedBy>
  <cp:revision>532</cp:revision>
  <dcterms:created xsi:type="dcterms:W3CDTF">2018-02-03T16:42:06Z</dcterms:created>
  <dcterms:modified xsi:type="dcterms:W3CDTF">2024-10-16T17:51:55Z</dcterms:modified>
</cp:coreProperties>
</file>